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42"/>
  </p:notesMasterIdLst>
  <p:handoutMasterIdLst>
    <p:handoutMasterId r:id="rId43"/>
  </p:handoutMasterIdLst>
  <p:sldIdLst>
    <p:sldId id="279" r:id="rId2"/>
    <p:sldId id="280" r:id="rId3"/>
    <p:sldId id="281" r:id="rId4"/>
    <p:sldId id="282" r:id="rId5"/>
    <p:sldId id="283" r:id="rId6"/>
    <p:sldId id="284" r:id="rId7"/>
    <p:sldId id="289" r:id="rId8"/>
    <p:sldId id="286" r:id="rId9"/>
    <p:sldId id="287"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263" r:id="rId34"/>
    <p:sldId id="269" r:id="rId35"/>
    <p:sldId id="273" r:id="rId36"/>
    <p:sldId id="274" r:id="rId37"/>
    <p:sldId id="268" r:id="rId38"/>
    <p:sldId id="277" r:id="rId39"/>
    <p:sldId id="278" r:id="rId40"/>
    <p:sldId id="288"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952C"/>
    <a:srgbClr val="7D11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1" d="100"/>
          <a:sy n="81" d="100"/>
        </p:scale>
        <p:origin x="-1128" y="-28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5385F-7CE3-4D9E-B9A7-9B4B32E21956}" type="doc">
      <dgm:prSet loTypeId="urn:microsoft.com/office/officeart/2005/8/layout/venn1" loCatId="relationship" qsTypeId="urn:microsoft.com/office/officeart/2005/8/quickstyle/simple1" qsCatId="simple" csTypeId="urn:microsoft.com/office/officeart/2005/8/colors/accent1_2" csCatId="accent1" phldr="1"/>
      <dgm:spPr/>
    </dgm:pt>
    <dgm:pt modelId="{6AE05C95-EB61-4BBF-A6A7-0C29D10CF7A2}">
      <dgm:prSet phldrT="[Text]" custT="1"/>
      <dgm:spPr/>
      <dgm:t>
        <a:bodyPr/>
        <a:lstStyle/>
        <a:p>
          <a:r>
            <a:rPr lang="en-US" sz="2800" b="1" dirty="0"/>
            <a:t>Theory</a:t>
          </a:r>
        </a:p>
      </dgm:t>
    </dgm:pt>
    <dgm:pt modelId="{BFADEE2C-F015-464E-894C-15794322B518}" type="parTrans" cxnId="{562FA284-935D-4465-85CC-6443E9902CAC}">
      <dgm:prSet/>
      <dgm:spPr/>
      <dgm:t>
        <a:bodyPr/>
        <a:lstStyle/>
        <a:p>
          <a:endParaRPr lang="en-US"/>
        </a:p>
      </dgm:t>
    </dgm:pt>
    <dgm:pt modelId="{A39616E5-84D8-4A67-B50A-95386A07AF67}" type="sibTrans" cxnId="{562FA284-935D-4465-85CC-6443E9902CAC}">
      <dgm:prSet/>
      <dgm:spPr/>
      <dgm:t>
        <a:bodyPr/>
        <a:lstStyle/>
        <a:p>
          <a:endParaRPr lang="en-US"/>
        </a:p>
      </dgm:t>
    </dgm:pt>
    <dgm:pt modelId="{A834F18D-8233-4957-8B94-CE7E59376316}">
      <dgm:prSet phldrT="[Text]" custT="1"/>
      <dgm:spPr/>
      <dgm:t>
        <a:bodyPr/>
        <a:lstStyle/>
        <a:p>
          <a:r>
            <a:rPr lang="en-US" sz="1400" b="1" dirty="0"/>
            <a:t>Design</a:t>
          </a:r>
        </a:p>
      </dgm:t>
    </dgm:pt>
    <dgm:pt modelId="{52C1E5F9-EEF3-4ACB-ABC1-AB63651377C1}" type="parTrans" cxnId="{A98D02C6-60FD-4C99-93D0-97938C0C33D3}">
      <dgm:prSet/>
      <dgm:spPr/>
      <dgm:t>
        <a:bodyPr/>
        <a:lstStyle/>
        <a:p>
          <a:endParaRPr lang="en-US"/>
        </a:p>
      </dgm:t>
    </dgm:pt>
    <dgm:pt modelId="{78B26FEE-F2B3-47CF-B218-13F8B355BF5E}" type="sibTrans" cxnId="{A98D02C6-60FD-4C99-93D0-97938C0C33D3}">
      <dgm:prSet/>
      <dgm:spPr/>
      <dgm:t>
        <a:bodyPr/>
        <a:lstStyle/>
        <a:p>
          <a:endParaRPr lang="en-US"/>
        </a:p>
      </dgm:t>
    </dgm:pt>
    <dgm:pt modelId="{F21DAD99-DD8D-4760-ADE1-445541BBE483}">
      <dgm:prSet phldrT="[Text]" custT="1"/>
      <dgm:spPr/>
      <dgm:t>
        <a:bodyPr/>
        <a:lstStyle/>
        <a:p>
          <a:r>
            <a:rPr lang="en-US" sz="1400" b="1" dirty="0"/>
            <a:t>Practice</a:t>
          </a:r>
        </a:p>
      </dgm:t>
    </dgm:pt>
    <dgm:pt modelId="{C918C20E-0779-4C7C-88D8-273F50AF772C}" type="parTrans" cxnId="{0170DFE9-0B5E-4943-8811-CEB4A3AC15E9}">
      <dgm:prSet/>
      <dgm:spPr/>
      <dgm:t>
        <a:bodyPr/>
        <a:lstStyle/>
        <a:p>
          <a:endParaRPr lang="en-US"/>
        </a:p>
      </dgm:t>
    </dgm:pt>
    <dgm:pt modelId="{41E70A69-B053-47E4-A2C0-3F114112DDE3}" type="sibTrans" cxnId="{0170DFE9-0B5E-4943-8811-CEB4A3AC15E9}">
      <dgm:prSet/>
      <dgm:spPr/>
      <dgm:t>
        <a:bodyPr/>
        <a:lstStyle/>
        <a:p>
          <a:endParaRPr lang="en-US"/>
        </a:p>
      </dgm:t>
    </dgm:pt>
    <dgm:pt modelId="{24EDC484-4E83-437C-85E5-B9938E8DC73B}">
      <dgm:prSet custT="1"/>
      <dgm:spPr/>
      <dgm:t>
        <a:bodyPr/>
        <a:lstStyle/>
        <a:p>
          <a:r>
            <a:rPr lang="en-US" sz="1400" b="1" dirty="0" smtClean="0">
              <a:solidFill>
                <a:schemeClr val="tx1"/>
              </a:solidFill>
            </a:rPr>
            <a:t>Measurement</a:t>
          </a:r>
          <a:endParaRPr lang="en-US" sz="1400" b="1" dirty="0">
            <a:solidFill>
              <a:schemeClr val="tx1"/>
            </a:solidFill>
          </a:endParaRPr>
        </a:p>
      </dgm:t>
    </dgm:pt>
    <dgm:pt modelId="{7C6CD740-FC42-46E0-9791-706BC4BE4D85}" type="sibTrans" cxnId="{57CE0FAA-B8F8-4413-8506-B3EDA4641088}">
      <dgm:prSet/>
      <dgm:spPr/>
      <dgm:t>
        <a:bodyPr/>
        <a:lstStyle/>
        <a:p>
          <a:endParaRPr lang="en-US"/>
        </a:p>
      </dgm:t>
    </dgm:pt>
    <dgm:pt modelId="{9C79316E-B6AB-42FA-9EDD-8403B6586EFE}" type="parTrans" cxnId="{57CE0FAA-B8F8-4413-8506-B3EDA4641088}">
      <dgm:prSet/>
      <dgm:spPr/>
      <dgm:t>
        <a:bodyPr/>
        <a:lstStyle/>
        <a:p>
          <a:endParaRPr lang="en-US"/>
        </a:p>
      </dgm:t>
    </dgm:pt>
    <dgm:pt modelId="{7CCABEF8-958C-436C-94B4-710F6E526E90}" type="pres">
      <dgm:prSet presAssocID="{6185385F-7CE3-4D9E-B9A7-9B4B32E21956}" presName="compositeShape" presStyleCnt="0">
        <dgm:presLayoutVars>
          <dgm:chMax val="7"/>
          <dgm:dir/>
          <dgm:resizeHandles val="exact"/>
        </dgm:presLayoutVars>
      </dgm:prSet>
      <dgm:spPr/>
    </dgm:pt>
    <dgm:pt modelId="{FD06CBBF-DF14-481E-B798-6A7583B2F969}" type="pres">
      <dgm:prSet presAssocID="{6AE05C95-EB61-4BBF-A6A7-0C29D10CF7A2}" presName="circ1" presStyleLbl="vennNode1" presStyleIdx="0" presStyleCnt="4"/>
      <dgm:spPr/>
      <dgm:t>
        <a:bodyPr/>
        <a:lstStyle/>
        <a:p>
          <a:endParaRPr lang="en-US"/>
        </a:p>
      </dgm:t>
    </dgm:pt>
    <dgm:pt modelId="{AAA6E5B3-5088-4F47-8797-2430C76925A2}" type="pres">
      <dgm:prSet presAssocID="{6AE05C95-EB61-4BBF-A6A7-0C29D10CF7A2}" presName="circ1Tx" presStyleLbl="revTx" presStyleIdx="0" presStyleCnt="0">
        <dgm:presLayoutVars>
          <dgm:chMax val="0"/>
          <dgm:chPref val="0"/>
          <dgm:bulletEnabled val="1"/>
        </dgm:presLayoutVars>
      </dgm:prSet>
      <dgm:spPr/>
      <dgm:t>
        <a:bodyPr/>
        <a:lstStyle/>
        <a:p>
          <a:endParaRPr lang="en-US"/>
        </a:p>
      </dgm:t>
    </dgm:pt>
    <dgm:pt modelId="{06747762-2F92-4D50-B69D-48A58486E21C}" type="pres">
      <dgm:prSet presAssocID="{A834F18D-8233-4957-8B94-CE7E59376316}" presName="circ2" presStyleLbl="vennNode1" presStyleIdx="1" presStyleCnt="4" custScaleX="109138"/>
      <dgm:spPr/>
      <dgm:t>
        <a:bodyPr/>
        <a:lstStyle/>
        <a:p>
          <a:endParaRPr lang="en-US"/>
        </a:p>
      </dgm:t>
    </dgm:pt>
    <dgm:pt modelId="{69729D9A-EC86-48F0-BFDE-C2CD8DC8CF0B}" type="pres">
      <dgm:prSet presAssocID="{A834F18D-8233-4957-8B94-CE7E59376316}" presName="circ2Tx" presStyleLbl="revTx" presStyleIdx="0" presStyleCnt="0">
        <dgm:presLayoutVars>
          <dgm:chMax val="0"/>
          <dgm:chPref val="0"/>
          <dgm:bulletEnabled val="1"/>
        </dgm:presLayoutVars>
      </dgm:prSet>
      <dgm:spPr/>
      <dgm:t>
        <a:bodyPr/>
        <a:lstStyle/>
        <a:p>
          <a:endParaRPr lang="en-US"/>
        </a:p>
      </dgm:t>
    </dgm:pt>
    <dgm:pt modelId="{70E4364A-D657-43C1-9FD5-C1992C9B515B}" type="pres">
      <dgm:prSet presAssocID="{F21DAD99-DD8D-4760-ADE1-445541BBE483}" presName="circ3" presStyleLbl="vennNode1" presStyleIdx="2" presStyleCnt="4"/>
      <dgm:spPr/>
      <dgm:t>
        <a:bodyPr/>
        <a:lstStyle/>
        <a:p>
          <a:endParaRPr lang="en-US"/>
        </a:p>
      </dgm:t>
    </dgm:pt>
    <dgm:pt modelId="{2E077229-06C1-41B3-9463-EE67957D1E3B}" type="pres">
      <dgm:prSet presAssocID="{F21DAD99-DD8D-4760-ADE1-445541BBE483}" presName="circ3Tx" presStyleLbl="revTx" presStyleIdx="0" presStyleCnt="0">
        <dgm:presLayoutVars>
          <dgm:chMax val="0"/>
          <dgm:chPref val="0"/>
          <dgm:bulletEnabled val="1"/>
        </dgm:presLayoutVars>
      </dgm:prSet>
      <dgm:spPr/>
      <dgm:t>
        <a:bodyPr/>
        <a:lstStyle/>
        <a:p>
          <a:endParaRPr lang="en-US"/>
        </a:p>
      </dgm:t>
    </dgm:pt>
    <dgm:pt modelId="{FC7A7AFE-61FA-46F4-BB75-F6932104FB02}" type="pres">
      <dgm:prSet presAssocID="{24EDC484-4E83-437C-85E5-B9938E8DC73B}" presName="circ4" presStyleLbl="vennNode1" presStyleIdx="3" presStyleCnt="4" custScaleX="109226"/>
      <dgm:spPr/>
      <dgm:t>
        <a:bodyPr/>
        <a:lstStyle/>
        <a:p>
          <a:endParaRPr lang="en-US"/>
        </a:p>
      </dgm:t>
    </dgm:pt>
    <dgm:pt modelId="{C9143451-B02F-4171-B448-04CBA99F8A19}" type="pres">
      <dgm:prSet presAssocID="{24EDC484-4E83-437C-85E5-B9938E8DC73B}" presName="circ4Tx" presStyleLbl="revTx" presStyleIdx="0" presStyleCnt="0">
        <dgm:presLayoutVars>
          <dgm:chMax val="0"/>
          <dgm:chPref val="0"/>
          <dgm:bulletEnabled val="1"/>
        </dgm:presLayoutVars>
      </dgm:prSet>
      <dgm:spPr/>
      <dgm:t>
        <a:bodyPr/>
        <a:lstStyle/>
        <a:p>
          <a:endParaRPr lang="en-US"/>
        </a:p>
      </dgm:t>
    </dgm:pt>
  </dgm:ptLst>
  <dgm:cxnLst>
    <dgm:cxn modelId="{A98D02C6-60FD-4C99-93D0-97938C0C33D3}" srcId="{6185385F-7CE3-4D9E-B9A7-9B4B32E21956}" destId="{A834F18D-8233-4957-8B94-CE7E59376316}" srcOrd="1" destOrd="0" parTransId="{52C1E5F9-EEF3-4ACB-ABC1-AB63651377C1}" sibTransId="{78B26FEE-F2B3-47CF-B218-13F8B355BF5E}"/>
    <dgm:cxn modelId="{C109637C-7602-CA4C-9FE4-7E77A9B7624E}" type="presOf" srcId="{A834F18D-8233-4957-8B94-CE7E59376316}" destId="{06747762-2F92-4D50-B69D-48A58486E21C}" srcOrd="0" destOrd="0" presId="urn:microsoft.com/office/officeart/2005/8/layout/venn1"/>
    <dgm:cxn modelId="{57CE0FAA-B8F8-4413-8506-B3EDA4641088}" srcId="{6185385F-7CE3-4D9E-B9A7-9B4B32E21956}" destId="{24EDC484-4E83-437C-85E5-B9938E8DC73B}" srcOrd="3" destOrd="0" parTransId="{9C79316E-B6AB-42FA-9EDD-8403B6586EFE}" sibTransId="{7C6CD740-FC42-46E0-9791-706BC4BE4D85}"/>
    <dgm:cxn modelId="{0170DFE9-0B5E-4943-8811-CEB4A3AC15E9}" srcId="{6185385F-7CE3-4D9E-B9A7-9B4B32E21956}" destId="{F21DAD99-DD8D-4760-ADE1-445541BBE483}" srcOrd="2" destOrd="0" parTransId="{C918C20E-0779-4C7C-88D8-273F50AF772C}" sibTransId="{41E70A69-B053-47E4-A2C0-3F114112DDE3}"/>
    <dgm:cxn modelId="{99FD863E-0A8A-6D49-B2A2-FD99450DF997}" type="presOf" srcId="{F21DAD99-DD8D-4760-ADE1-445541BBE483}" destId="{2E077229-06C1-41B3-9463-EE67957D1E3B}" srcOrd="1" destOrd="0" presId="urn:microsoft.com/office/officeart/2005/8/layout/venn1"/>
    <dgm:cxn modelId="{F87EEB21-0169-4E4F-BCB6-7902B4816355}" type="presOf" srcId="{A834F18D-8233-4957-8B94-CE7E59376316}" destId="{69729D9A-EC86-48F0-BFDE-C2CD8DC8CF0B}" srcOrd="1" destOrd="0" presId="urn:microsoft.com/office/officeart/2005/8/layout/venn1"/>
    <dgm:cxn modelId="{B866EC5E-D641-5949-BDFD-01CD4628F8DA}" type="presOf" srcId="{6AE05C95-EB61-4BBF-A6A7-0C29D10CF7A2}" destId="{AAA6E5B3-5088-4F47-8797-2430C76925A2}" srcOrd="1" destOrd="0" presId="urn:microsoft.com/office/officeart/2005/8/layout/venn1"/>
    <dgm:cxn modelId="{314EB44A-4BDA-CF4A-BD75-E70E7F376A48}" type="presOf" srcId="{6AE05C95-EB61-4BBF-A6A7-0C29D10CF7A2}" destId="{FD06CBBF-DF14-481E-B798-6A7583B2F969}" srcOrd="0" destOrd="0" presId="urn:microsoft.com/office/officeart/2005/8/layout/venn1"/>
    <dgm:cxn modelId="{0BF2A243-D4A3-0D45-B379-161D85173CC0}" type="presOf" srcId="{F21DAD99-DD8D-4760-ADE1-445541BBE483}" destId="{70E4364A-D657-43C1-9FD5-C1992C9B515B}" srcOrd="0" destOrd="0" presId="urn:microsoft.com/office/officeart/2005/8/layout/venn1"/>
    <dgm:cxn modelId="{B381623D-024B-B847-9293-83354B7A0D5C}" type="presOf" srcId="{24EDC484-4E83-437C-85E5-B9938E8DC73B}" destId="{FC7A7AFE-61FA-46F4-BB75-F6932104FB02}" srcOrd="0" destOrd="0" presId="urn:microsoft.com/office/officeart/2005/8/layout/venn1"/>
    <dgm:cxn modelId="{D728BCA4-059C-8840-8FC8-1B73ADB6D259}" type="presOf" srcId="{6185385F-7CE3-4D9E-B9A7-9B4B32E21956}" destId="{7CCABEF8-958C-436C-94B4-710F6E526E90}" srcOrd="0" destOrd="0" presId="urn:microsoft.com/office/officeart/2005/8/layout/venn1"/>
    <dgm:cxn modelId="{67730D25-D598-5C48-9F8C-2E6416366215}" type="presOf" srcId="{24EDC484-4E83-437C-85E5-B9938E8DC73B}" destId="{C9143451-B02F-4171-B448-04CBA99F8A19}" srcOrd="1" destOrd="0" presId="urn:microsoft.com/office/officeart/2005/8/layout/venn1"/>
    <dgm:cxn modelId="{562FA284-935D-4465-85CC-6443E9902CAC}" srcId="{6185385F-7CE3-4D9E-B9A7-9B4B32E21956}" destId="{6AE05C95-EB61-4BBF-A6A7-0C29D10CF7A2}" srcOrd="0" destOrd="0" parTransId="{BFADEE2C-F015-464E-894C-15794322B518}" sibTransId="{A39616E5-84D8-4A67-B50A-95386A07AF67}"/>
    <dgm:cxn modelId="{21AC5CEC-AD71-5642-8771-42142FA2E4E2}" type="presParOf" srcId="{7CCABEF8-958C-436C-94B4-710F6E526E90}" destId="{FD06CBBF-DF14-481E-B798-6A7583B2F969}" srcOrd="0" destOrd="0" presId="urn:microsoft.com/office/officeart/2005/8/layout/venn1"/>
    <dgm:cxn modelId="{D87AA6CE-5EC5-CC4B-99A8-86D0B49FDC18}" type="presParOf" srcId="{7CCABEF8-958C-436C-94B4-710F6E526E90}" destId="{AAA6E5B3-5088-4F47-8797-2430C76925A2}" srcOrd="1" destOrd="0" presId="urn:microsoft.com/office/officeart/2005/8/layout/venn1"/>
    <dgm:cxn modelId="{1F6F7590-CF48-C245-B8F7-CD2304ED4873}" type="presParOf" srcId="{7CCABEF8-958C-436C-94B4-710F6E526E90}" destId="{06747762-2F92-4D50-B69D-48A58486E21C}" srcOrd="2" destOrd="0" presId="urn:microsoft.com/office/officeart/2005/8/layout/venn1"/>
    <dgm:cxn modelId="{FA1BD0D5-F548-A044-BCE0-7E8C945C6EEB}" type="presParOf" srcId="{7CCABEF8-958C-436C-94B4-710F6E526E90}" destId="{69729D9A-EC86-48F0-BFDE-C2CD8DC8CF0B}" srcOrd="3" destOrd="0" presId="urn:microsoft.com/office/officeart/2005/8/layout/venn1"/>
    <dgm:cxn modelId="{1AFAACE6-04FA-D547-A4E6-20CC9DF5D0FE}" type="presParOf" srcId="{7CCABEF8-958C-436C-94B4-710F6E526E90}" destId="{70E4364A-D657-43C1-9FD5-C1992C9B515B}" srcOrd="4" destOrd="0" presId="urn:microsoft.com/office/officeart/2005/8/layout/venn1"/>
    <dgm:cxn modelId="{47755563-4D15-5243-BBBA-8C26EB14A88A}" type="presParOf" srcId="{7CCABEF8-958C-436C-94B4-710F6E526E90}" destId="{2E077229-06C1-41B3-9463-EE67957D1E3B}" srcOrd="5" destOrd="0" presId="urn:microsoft.com/office/officeart/2005/8/layout/venn1"/>
    <dgm:cxn modelId="{4EF7F300-5B07-F74B-AFDF-57875903CC05}" type="presParOf" srcId="{7CCABEF8-958C-436C-94B4-710F6E526E90}" destId="{FC7A7AFE-61FA-46F4-BB75-F6932104FB02}" srcOrd="6" destOrd="0" presId="urn:microsoft.com/office/officeart/2005/8/layout/venn1"/>
    <dgm:cxn modelId="{1889043D-A162-AB47-96BC-9D63AB9E9CE5}" type="presParOf" srcId="{7CCABEF8-958C-436C-94B4-710F6E526E90}" destId="{C9143451-B02F-4171-B448-04CBA99F8A1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CBBF-DF14-481E-B798-6A7583B2F969}">
      <dsp:nvSpPr>
        <dsp:cNvPr id="0" name=""/>
        <dsp:cNvSpPr/>
      </dsp:nvSpPr>
      <dsp:spPr>
        <a:xfrm>
          <a:off x="2411767" y="53801"/>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t>Theory</a:t>
          </a:r>
        </a:p>
      </dsp:txBody>
      <dsp:txXfrm>
        <a:off x="2734578" y="430414"/>
        <a:ext cx="2152072" cy="887730"/>
      </dsp:txXfrm>
    </dsp:sp>
    <dsp:sp modelId="{06747762-2F92-4D50-B69D-48A58486E21C}">
      <dsp:nvSpPr>
        <dsp:cNvPr id="0" name=""/>
        <dsp:cNvSpPr/>
      </dsp:nvSpPr>
      <dsp:spPr>
        <a:xfrm>
          <a:off x="3521382" y="1291243"/>
          <a:ext cx="3053347"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Design</a:t>
          </a:r>
        </a:p>
      </dsp:txBody>
      <dsp:txXfrm>
        <a:off x="5165493" y="1614054"/>
        <a:ext cx="1174364" cy="2152072"/>
      </dsp:txXfrm>
    </dsp:sp>
    <dsp:sp modelId="{70E4364A-D657-43C1-9FD5-C1992C9B515B}">
      <dsp:nvSpPr>
        <dsp:cNvPr id="0" name=""/>
        <dsp:cNvSpPr/>
      </dsp:nvSpPr>
      <dsp:spPr>
        <a:xfrm>
          <a:off x="2411767" y="2528685"/>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Practice</a:t>
          </a:r>
        </a:p>
      </dsp:txBody>
      <dsp:txXfrm>
        <a:off x="2734578" y="4062037"/>
        <a:ext cx="2152072" cy="887730"/>
      </dsp:txXfrm>
    </dsp:sp>
    <dsp:sp modelId="{FC7A7AFE-61FA-46F4-BB75-F6932104FB02}">
      <dsp:nvSpPr>
        <dsp:cNvPr id="0" name=""/>
        <dsp:cNvSpPr/>
      </dsp:nvSpPr>
      <dsp:spPr>
        <a:xfrm>
          <a:off x="1045268" y="1291243"/>
          <a:ext cx="3055809"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Measurement</a:t>
          </a:r>
          <a:endParaRPr lang="en-US" sz="1400" b="1" kern="1200" dirty="0">
            <a:solidFill>
              <a:schemeClr val="tx1"/>
            </a:solidFill>
          </a:endParaRPr>
        </a:p>
      </dsp:txBody>
      <dsp:txXfrm>
        <a:off x="1280330" y="1614054"/>
        <a:ext cx="1175311" cy="215207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 Id="rId2"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E44F3-EAE7-4BD7-9D31-491F7F4EE034}" type="datetimeFigureOut">
              <a:rPr lang="en-US" smtClean="0"/>
              <a:pPr/>
              <a:t>10/1/12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D4C0C-815D-4156-B88A-15BDC39B5471}" type="slidenum">
              <a:rPr lang="en-US" smtClean="0"/>
              <a:pPr/>
              <a:t>‹#›</a:t>
            </a:fld>
            <a:endParaRPr lang="en-US"/>
          </a:p>
        </p:txBody>
      </p:sp>
    </p:spTree>
    <p:extLst>
      <p:ext uri="{BB962C8B-B14F-4D97-AF65-F5344CB8AC3E}">
        <p14:creationId xmlns:p14="http://schemas.microsoft.com/office/powerpoint/2010/main" val="39979180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4284-2086-4BB0-886A-AEFBEC717D7F}" type="datetimeFigureOut">
              <a:rPr lang="en-US" smtClean="0"/>
              <a:pPr/>
              <a:t>10/1/12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D169D-544E-45E9-91CA-B7DB275A5DFC}" type="slidenum">
              <a:rPr lang="en-US" smtClean="0"/>
              <a:pPr/>
              <a:t>‹#›</a:t>
            </a:fld>
            <a:endParaRPr lang="en-US"/>
          </a:p>
        </p:txBody>
      </p:sp>
    </p:spTree>
    <p:extLst>
      <p:ext uri="{BB962C8B-B14F-4D97-AF65-F5344CB8AC3E}">
        <p14:creationId xmlns:p14="http://schemas.microsoft.com/office/powerpoint/2010/main" val="14707268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z="1000" smtClean="0">
              <a:latin typeface="Helvetica"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5427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65823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8194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lue Title Slide">
    <p:spTree>
      <p:nvGrpSpPr>
        <p:cNvPr id="1" name=""/>
        <p:cNvGrpSpPr/>
        <p:nvPr/>
      </p:nvGrpSpPr>
      <p:grpSpPr>
        <a:xfrm>
          <a:off x="0" y="0"/>
          <a:ext cx="0" cy="0"/>
          <a:chOff x="0" y="0"/>
          <a:chExt cx="0" cy="0"/>
        </a:xfrm>
      </p:grpSpPr>
      <p:pic>
        <p:nvPicPr>
          <p:cNvPr id="4" name="Picture 3"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8702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lu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Green Title Only">
    <p:spTree>
      <p:nvGrpSpPr>
        <p:cNvPr id="1" name=""/>
        <p:cNvGrpSpPr/>
        <p:nvPr/>
      </p:nvGrpSpPr>
      <p:grpSpPr>
        <a:xfrm>
          <a:off x="0" y="0"/>
          <a:ext cx="0" cy="0"/>
          <a:chOff x="0" y="0"/>
          <a:chExt cx="0" cy="0"/>
        </a:xfrm>
      </p:grpSpPr>
      <p:pic>
        <p:nvPicPr>
          <p:cNvPr id="4" name="Picture 3"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5" name="Picture 4"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Green Title Only">
    <p:spTree>
      <p:nvGrpSpPr>
        <p:cNvPr id="1" name=""/>
        <p:cNvGrpSpPr/>
        <p:nvPr/>
      </p:nvGrpSpPr>
      <p:grpSpPr>
        <a:xfrm>
          <a:off x="0" y="0"/>
          <a:ext cx="0" cy="0"/>
          <a:chOff x="0" y="0"/>
          <a:chExt cx="0" cy="0"/>
        </a:xfrm>
      </p:grpSpPr>
      <p:pic>
        <p:nvPicPr>
          <p:cNvPr id="3" name="Picture 2"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29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3" name="Picture 2"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2641933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Slide">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pic>
        <p:nvPicPr>
          <p:cNvPr id="3" name="Picture 2"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4" name="Picture 3"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356470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23426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71051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Red">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21775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Gold">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Blue">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ed Title Slide">
    <p:spTree>
      <p:nvGrpSpPr>
        <p:cNvPr id="1" name=""/>
        <p:cNvGrpSpPr/>
        <p:nvPr/>
      </p:nvGrpSpPr>
      <p:grpSpPr>
        <a:xfrm>
          <a:off x="0" y="0"/>
          <a:ext cx="0" cy="0"/>
          <a:chOff x="0" y="0"/>
          <a:chExt cx="0" cy="0"/>
        </a:xfrm>
      </p:grpSpPr>
      <p:pic>
        <p:nvPicPr>
          <p:cNvPr id="5" name="Picture 4"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Green Title Slide">
    <p:spTree>
      <p:nvGrpSpPr>
        <p:cNvPr id="1" name=""/>
        <p:cNvGrpSpPr/>
        <p:nvPr/>
      </p:nvGrpSpPr>
      <p:grpSpPr>
        <a:xfrm>
          <a:off x="0" y="0"/>
          <a:ext cx="0" cy="0"/>
          <a:chOff x="0" y="0"/>
          <a:chExt cx="0" cy="0"/>
        </a:xfrm>
      </p:grpSpPr>
      <p:pic>
        <p:nvPicPr>
          <p:cNvPr id="5" name="Picture 4"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Green Title Slide">
    <p:spTree>
      <p:nvGrpSpPr>
        <p:cNvPr id="1" name=""/>
        <p:cNvGrpSpPr/>
        <p:nvPr/>
      </p:nvGrpSpPr>
      <p:grpSpPr>
        <a:xfrm>
          <a:off x="0" y="0"/>
          <a:ext cx="0" cy="0"/>
          <a:chOff x="0" y="0"/>
          <a:chExt cx="0" cy="0"/>
        </a:xfrm>
      </p:grpSpPr>
      <p:pic>
        <p:nvPicPr>
          <p:cNvPr id="4" name="Picture 3"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784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2948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577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Red Two Content">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18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Gold Two Content">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Blue Two Content">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Red Title Only">
    <p:spTree>
      <p:nvGrpSpPr>
        <p:cNvPr id="1" name=""/>
        <p:cNvGrpSpPr/>
        <p:nvPr/>
      </p:nvGrpSpPr>
      <p:grpSpPr>
        <a:xfrm>
          <a:off x="0" y="0"/>
          <a:ext cx="0" cy="0"/>
          <a:chOff x="0" y="0"/>
          <a:chExt cx="0" cy="0"/>
        </a:xfrm>
      </p:grpSpPr>
      <p:pic>
        <p:nvPicPr>
          <p:cNvPr id="3" name="Picture 2"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630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IUPUI SERIES ON SERVICE LEARNING RESEARCH</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1393F-0598-0E4C-9D55-BD0121946C1E}" type="slidenum">
              <a:rPr lang="en-US" smtClean="0"/>
              <a:pPr/>
              <a:t>‹#›</a:t>
            </a:fld>
            <a:endParaRPr lang="en-US"/>
          </a:p>
        </p:txBody>
      </p:sp>
    </p:spTree>
    <p:extLst>
      <p:ext uri="{BB962C8B-B14F-4D97-AF65-F5344CB8AC3E}">
        <p14:creationId xmlns:p14="http://schemas.microsoft.com/office/powerpoint/2010/main" val="40739683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1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eg"/><Relationship Id="rId5" Type="http://schemas.openxmlformats.org/officeDocument/2006/relationships/hyperlink" Target="http://www.josseybass.com/WileyCDA/WileyTitle/productCd-1933371021.html" TargetMode="External"/><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emf"/><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3.png"/><Relationship Id="rId5" Type="http://schemas.openxmlformats.org/officeDocument/2006/relationships/oleObject" Target="../embeddings/oleObject1.bin"/><Relationship Id="rId6" Type="http://schemas.openxmlformats.org/officeDocument/2006/relationships/image" Target="../media/image15.emf"/><Relationship Id="rId7" Type="http://schemas.openxmlformats.org/officeDocument/2006/relationships/oleObject" Target="../embeddings/Microsoft_Excel_Chart1.xls"/><Relationship Id="rId8" Type="http://schemas.openxmlformats.org/officeDocument/2006/relationships/image" Target="../media/image16.e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pdx.edu/cae/departmental-engagemen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endParaRPr lang="en-US" sz="3600" dirty="0" smtClean="0">
              <a:solidFill>
                <a:schemeClr val="bg1"/>
              </a:solidFill>
            </a:endParaRPr>
          </a:p>
          <a:p>
            <a:r>
              <a:rPr lang="en-US" sz="3600" dirty="0" smtClean="0">
                <a:solidFill>
                  <a:schemeClr val="bg1"/>
                </a:solidFill>
              </a:rPr>
              <a:t>Framing a Theory-Grounded Research Agenda Related to INSTITUTIONS</a:t>
            </a:r>
          </a:p>
          <a:p>
            <a:endParaRPr lang="en-US" sz="3600" dirty="0" smtClean="0">
              <a:solidFill>
                <a:schemeClr val="bg1"/>
              </a:solidFill>
            </a:endParaRPr>
          </a:p>
          <a:p>
            <a:endParaRPr lang="en-US" sz="3600" dirty="0" smtClean="0">
              <a:solidFill>
                <a:schemeClr val="bg1"/>
              </a:solidFill>
            </a:endParaRPr>
          </a:p>
          <a:p>
            <a:r>
              <a:rPr lang="en-US" sz="2800" dirty="0" smtClean="0">
                <a:solidFill>
                  <a:schemeClr val="bg1"/>
                </a:solidFill>
              </a:rPr>
              <a:t>Julie Hatcher, Barbara Holland, Kevin </a:t>
            </a:r>
            <a:r>
              <a:rPr lang="en-US" sz="2800" dirty="0" err="1" smtClean="0">
                <a:solidFill>
                  <a:schemeClr val="bg1"/>
                </a:solidFill>
              </a:rPr>
              <a:t>Kecskes</a:t>
            </a:r>
            <a:r>
              <a:rPr lang="en-US" sz="2800" dirty="0" smtClean="0">
                <a:solidFill>
                  <a:schemeClr val="bg1"/>
                </a:solidFill>
              </a:rPr>
              <a:t>, </a:t>
            </a:r>
            <a:r>
              <a:rPr lang="en-US" sz="2800" dirty="0" err="1" smtClean="0">
                <a:solidFill>
                  <a:schemeClr val="bg1"/>
                </a:solidFill>
              </a:rPr>
              <a:t>Lorilee</a:t>
            </a:r>
            <a:r>
              <a:rPr lang="en-US" sz="2800" dirty="0" smtClean="0">
                <a:solidFill>
                  <a:schemeClr val="bg1"/>
                </a:solidFill>
              </a:rPr>
              <a:t> </a:t>
            </a:r>
            <a:r>
              <a:rPr lang="en-US" sz="2800" dirty="0" err="1" smtClean="0">
                <a:solidFill>
                  <a:schemeClr val="bg1"/>
                </a:solidFill>
              </a:rPr>
              <a:t>Sandmann</a:t>
            </a:r>
            <a:endParaRPr lang="en-US" sz="2800"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3881561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1123950"/>
            <a:ext cx="8229600" cy="1143000"/>
          </a:xfrm>
        </p:spPr>
        <p:txBody>
          <a:bodyPr>
            <a:normAutofit fontScale="90000"/>
          </a:bodyPr>
          <a:lstStyle/>
          <a:p>
            <a:r>
              <a:rPr lang="en-US" sz="4000" i="1" dirty="0" smtClean="0">
                <a:latin typeface="Open Sans"/>
                <a:ea typeface="Open Sans"/>
                <a:cs typeface="Open Sans"/>
              </a:rPr>
              <a:t/>
            </a:r>
            <a:br>
              <a:rPr lang="en-US" sz="4000" i="1" dirty="0" smtClean="0">
                <a:latin typeface="Open Sans"/>
                <a:ea typeface="Open Sans"/>
                <a:cs typeface="Open Sans"/>
              </a:rPr>
            </a:br>
            <a:r>
              <a:rPr lang="en-US" sz="4000" i="1" dirty="0" smtClean="0">
                <a:latin typeface="Open Sans"/>
                <a:ea typeface="Open Sans"/>
                <a:cs typeface="Open Sans"/>
              </a:rPr>
              <a:t/>
            </a:r>
            <a:br>
              <a:rPr lang="en-US" sz="4000" i="1" dirty="0" smtClean="0">
                <a:latin typeface="Open Sans"/>
                <a:ea typeface="Open Sans"/>
                <a:cs typeface="Open Sans"/>
              </a:rPr>
            </a:br>
            <a:r>
              <a:rPr lang="en-US" sz="4000" i="1" dirty="0" smtClean="0">
                <a:latin typeface="Open Sans"/>
                <a:ea typeface="Open Sans"/>
                <a:cs typeface="Open Sans"/>
              </a:rPr>
              <a:t/>
            </a:r>
            <a:br>
              <a:rPr lang="en-US" sz="4000" i="1" dirty="0" smtClean="0">
                <a:latin typeface="Open Sans"/>
                <a:ea typeface="Open Sans"/>
                <a:cs typeface="Open Sans"/>
              </a:rPr>
            </a:br>
            <a:r>
              <a:rPr lang="en-US" sz="4000" i="1" dirty="0" smtClean="0">
                <a:latin typeface="Open Sans"/>
                <a:ea typeface="Open Sans"/>
                <a:cs typeface="Open Sans"/>
              </a:rPr>
              <a:t/>
            </a:r>
            <a:br>
              <a:rPr lang="en-US" sz="4000" i="1" dirty="0" smtClean="0">
                <a:latin typeface="Open Sans"/>
                <a:ea typeface="Open Sans"/>
                <a:cs typeface="Open Sans"/>
              </a:rPr>
            </a:br>
            <a:r>
              <a:rPr lang="en-US" i="1" dirty="0" smtClean="0">
                <a:latin typeface="Open Sans"/>
                <a:ea typeface="Open Sans"/>
                <a:cs typeface="Open Sans"/>
              </a:rPr>
              <a:t>The Engaged Department</a:t>
            </a:r>
            <a:r>
              <a:rPr lang="en-US" dirty="0" smtClean="0">
                <a:latin typeface="Open Sans"/>
                <a:ea typeface="Open Sans"/>
                <a:cs typeface="Open Sans"/>
              </a:rPr>
              <a:t>:</a:t>
            </a:r>
            <a:r>
              <a:rPr lang="en-US" sz="4000" dirty="0" smtClean="0">
                <a:latin typeface="Open Sans"/>
                <a:ea typeface="Open Sans"/>
                <a:cs typeface="Open Sans"/>
              </a:rPr>
              <a:t/>
            </a:r>
            <a:br>
              <a:rPr lang="en-US" sz="4000" dirty="0" smtClean="0">
                <a:latin typeface="Open Sans"/>
                <a:ea typeface="Open Sans"/>
                <a:cs typeface="Open Sans"/>
              </a:rPr>
            </a:br>
            <a:r>
              <a:rPr lang="en-US" sz="4000" dirty="0" smtClean="0">
                <a:latin typeface="Open Sans"/>
                <a:ea typeface="Open Sans"/>
                <a:cs typeface="Open Sans"/>
              </a:rPr>
              <a:t/>
            </a:r>
            <a:br>
              <a:rPr lang="en-US" sz="4000" dirty="0" smtClean="0">
                <a:latin typeface="Open Sans"/>
                <a:ea typeface="Open Sans"/>
                <a:cs typeface="Open Sans"/>
              </a:rPr>
            </a:br>
            <a:r>
              <a:rPr lang="en-US" sz="3800" dirty="0" smtClean="0">
                <a:latin typeface="Open Sans"/>
                <a:ea typeface="Open Sans"/>
                <a:cs typeface="Open Sans"/>
              </a:rPr>
              <a:t>Research, Theory, and Transformation of the Academic Unit</a:t>
            </a:r>
            <a:r>
              <a:rPr lang="en-US" sz="3600" dirty="0" smtClean="0">
                <a:latin typeface="Open Sans"/>
                <a:ea typeface="Open Sans"/>
                <a:cs typeface="Open Sans"/>
              </a:rPr>
              <a:t/>
            </a:r>
            <a:br>
              <a:rPr lang="en-US" sz="3600" dirty="0" smtClean="0">
                <a:latin typeface="Open Sans"/>
                <a:ea typeface="Open Sans"/>
                <a:cs typeface="Open Sans"/>
              </a:rPr>
            </a:br>
            <a:r>
              <a:rPr lang="en-US" sz="3600" dirty="0" smtClean="0">
                <a:latin typeface="Open Sans"/>
                <a:ea typeface="Open Sans"/>
                <a:cs typeface="Open Sans"/>
              </a:rPr>
              <a:t/>
            </a:r>
            <a:br>
              <a:rPr lang="en-US" sz="3600" dirty="0" smtClean="0">
                <a:latin typeface="Open Sans"/>
                <a:ea typeface="Open Sans"/>
                <a:cs typeface="Open Sans"/>
              </a:rPr>
            </a:br>
            <a:r>
              <a:rPr lang="en-US" sz="3200" dirty="0" smtClean="0">
                <a:latin typeface="Open Sans"/>
                <a:ea typeface="Open Sans"/>
                <a:cs typeface="Open Sans"/>
              </a:rPr>
              <a:t>Kevin Kecskes</a:t>
            </a:r>
            <a:br>
              <a:rPr lang="en-US" sz="3200" dirty="0" smtClean="0">
                <a:latin typeface="Open Sans"/>
                <a:ea typeface="Open Sans"/>
                <a:cs typeface="Open Sans"/>
              </a:rPr>
            </a:br>
            <a:r>
              <a:rPr lang="en-US" sz="3200" dirty="0" smtClean="0">
                <a:latin typeface="Open Sans"/>
                <a:ea typeface="Open Sans"/>
                <a:cs typeface="Open Sans"/>
              </a:rPr>
              <a:t>Associate Professor</a:t>
            </a:r>
            <a:br>
              <a:rPr lang="en-US" sz="3200" dirty="0" smtClean="0">
                <a:latin typeface="Open Sans"/>
                <a:ea typeface="Open Sans"/>
                <a:cs typeface="Open Sans"/>
              </a:rPr>
            </a:br>
            <a:r>
              <a:rPr lang="en-US" sz="3200" dirty="0" smtClean="0">
                <a:latin typeface="Open Sans"/>
                <a:ea typeface="Open Sans"/>
                <a:cs typeface="Open Sans"/>
              </a:rPr>
              <a:t>Hatfield School of Government</a:t>
            </a:r>
            <a:br>
              <a:rPr lang="en-US" sz="3200" dirty="0" smtClean="0">
                <a:latin typeface="Open Sans"/>
                <a:ea typeface="Open Sans"/>
                <a:cs typeface="Open Sans"/>
              </a:rPr>
            </a:br>
            <a:r>
              <a:rPr lang="en-US" sz="3200" dirty="0" smtClean="0">
                <a:latin typeface="Open Sans"/>
                <a:ea typeface="Open Sans"/>
                <a:cs typeface="Open Sans"/>
              </a:rPr>
              <a:t>Portland State University</a:t>
            </a:r>
            <a:br>
              <a:rPr lang="en-US" sz="3200" dirty="0" smtClean="0">
                <a:latin typeface="Open Sans"/>
                <a:ea typeface="Open Sans"/>
                <a:cs typeface="Open Sans"/>
              </a:rPr>
            </a:br>
            <a:r>
              <a:rPr lang="en-US" sz="3200" dirty="0" smtClean="0">
                <a:latin typeface="Open Sans"/>
                <a:ea typeface="Open Sans"/>
                <a:cs typeface="Open Sans"/>
              </a:rPr>
              <a:t>IARSLCE, Baltimore, MD</a:t>
            </a:r>
            <a:br>
              <a:rPr lang="en-US" sz="3200" dirty="0" smtClean="0">
                <a:latin typeface="Open Sans"/>
                <a:ea typeface="Open Sans"/>
                <a:cs typeface="Open Sans"/>
              </a:rPr>
            </a:br>
            <a:r>
              <a:rPr lang="en-US" sz="3200" dirty="0" smtClean="0">
                <a:latin typeface="Open Sans"/>
                <a:ea typeface="Open Sans"/>
                <a:cs typeface="Open Sans"/>
              </a:rPr>
              <a:t>September 24, 2012</a:t>
            </a:r>
          </a:p>
        </p:txBody>
      </p:sp>
    </p:spTree>
    <p:extLst>
      <p:ext uri="{BB962C8B-B14F-4D97-AF65-F5344CB8AC3E}">
        <p14:creationId xmlns:p14="http://schemas.microsoft.com/office/powerpoint/2010/main" val="8166040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Oval 2"/>
          <p:cNvSpPr>
            <a:spLocks noChangeArrowheads="1"/>
          </p:cNvSpPr>
          <p:nvPr/>
        </p:nvSpPr>
        <p:spPr bwMode="auto">
          <a:xfrm>
            <a:off x="3352800" y="2514600"/>
            <a:ext cx="2438400" cy="2438400"/>
          </a:xfrm>
          <a:prstGeom prst="ellipse">
            <a:avLst/>
          </a:prstGeom>
          <a:solidFill>
            <a:schemeClr val="bg1"/>
          </a:solidFill>
          <a:ln w="9525">
            <a:solidFill>
              <a:schemeClr val="bg1"/>
            </a:solidFill>
            <a:round/>
            <a:headEnd/>
            <a:tailEnd/>
          </a:ln>
          <a:effectLst/>
        </p:spPr>
        <p:txBody>
          <a:bodyPr wrap="none" anchor="ctr"/>
          <a:lstStyle/>
          <a:p>
            <a:endParaRPr lang="en-US"/>
          </a:p>
        </p:txBody>
      </p:sp>
      <p:pic>
        <p:nvPicPr>
          <p:cNvPr id="62467" name="Picture 3"/>
          <p:cNvPicPr>
            <a:picLocks noChangeAspect="1" noChangeArrowheads="1"/>
          </p:cNvPicPr>
          <p:nvPr/>
        </p:nvPicPr>
        <p:blipFill>
          <a:blip r:embed="rId3"/>
          <a:srcRect/>
          <a:stretch>
            <a:fillRect/>
          </a:stretch>
        </p:blipFill>
        <p:spPr bwMode="auto">
          <a:xfrm>
            <a:off x="2438400" y="2209800"/>
            <a:ext cx="4800600" cy="3792538"/>
          </a:xfrm>
          <a:prstGeom prst="rect">
            <a:avLst/>
          </a:prstGeom>
          <a:noFill/>
          <a:ln w="9525">
            <a:noFill/>
            <a:miter lim="800000"/>
            <a:headEnd/>
            <a:tailEnd/>
          </a:ln>
        </p:spPr>
      </p:pic>
      <p:sp>
        <p:nvSpPr>
          <p:cNvPr id="62468" name="Text Box 4"/>
          <p:cNvSpPr txBox="1">
            <a:spLocks noChangeArrowheads="1"/>
          </p:cNvSpPr>
          <p:nvPr/>
        </p:nvSpPr>
        <p:spPr bwMode="auto">
          <a:xfrm>
            <a:off x="1295400" y="2133600"/>
            <a:ext cx="1828800" cy="641350"/>
          </a:xfrm>
          <a:prstGeom prst="rect">
            <a:avLst/>
          </a:prstGeom>
          <a:noFill/>
          <a:ln w="9525">
            <a:noFill/>
            <a:miter lim="800000"/>
            <a:headEnd/>
            <a:tailEnd/>
          </a:ln>
          <a:effectLst/>
        </p:spPr>
        <p:txBody>
          <a:bodyPr>
            <a:spAutoFit/>
          </a:bodyPr>
          <a:lstStyle/>
          <a:p>
            <a:pPr eaLnBrk="0" hangingPunct="0">
              <a:spcBef>
                <a:spcPct val="50000"/>
              </a:spcBef>
            </a:pPr>
            <a:r>
              <a:rPr lang="en-US" b="1">
                <a:latin typeface="Helvetica" charset="0"/>
                <a:ea typeface="ＭＳ Ｐゴシック" pitchFamily="4" charset="-128"/>
              </a:rPr>
              <a:t>Institutional Engagement</a:t>
            </a:r>
          </a:p>
        </p:txBody>
      </p:sp>
      <p:sp>
        <p:nvSpPr>
          <p:cNvPr id="62469" name="Text Box 5"/>
          <p:cNvSpPr txBox="1">
            <a:spLocks noChangeArrowheads="1"/>
          </p:cNvSpPr>
          <p:nvPr/>
        </p:nvSpPr>
        <p:spPr bwMode="auto">
          <a:xfrm>
            <a:off x="838200" y="4419600"/>
            <a:ext cx="1828800" cy="641350"/>
          </a:xfrm>
          <a:prstGeom prst="rect">
            <a:avLst/>
          </a:prstGeom>
          <a:noFill/>
          <a:ln w="9525">
            <a:noFill/>
            <a:miter lim="800000"/>
            <a:headEnd/>
            <a:tailEnd/>
          </a:ln>
          <a:effectLst/>
        </p:spPr>
        <p:txBody>
          <a:bodyPr>
            <a:spAutoFit/>
          </a:bodyPr>
          <a:lstStyle/>
          <a:p>
            <a:pPr eaLnBrk="0" hangingPunct="0">
              <a:spcBef>
                <a:spcPct val="50000"/>
              </a:spcBef>
            </a:pPr>
            <a:r>
              <a:rPr lang="en-US" b="1">
                <a:latin typeface="Helvetica" charset="0"/>
                <a:ea typeface="ＭＳ Ｐゴシック" pitchFamily="4" charset="-128"/>
              </a:rPr>
              <a:t>Departmental Engagement</a:t>
            </a:r>
            <a:endParaRPr lang="en-US">
              <a:latin typeface="Helvetica" charset="0"/>
              <a:ea typeface="ＭＳ Ｐゴシック" pitchFamily="4" charset="-128"/>
            </a:endParaRPr>
          </a:p>
        </p:txBody>
      </p:sp>
      <p:sp>
        <p:nvSpPr>
          <p:cNvPr id="62470" name="Text Box 6"/>
          <p:cNvSpPr txBox="1">
            <a:spLocks noChangeArrowheads="1"/>
          </p:cNvSpPr>
          <p:nvPr/>
        </p:nvSpPr>
        <p:spPr bwMode="auto">
          <a:xfrm>
            <a:off x="6934200" y="4800600"/>
            <a:ext cx="1828800" cy="641350"/>
          </a:xfrm>
          <a:prstGeom prst="rect">
            <a:avLst/>
          </a:prstGeom>
          <a:noFill/>
          <a:ln w="9525">
            <a:noFill/>
            <a:miter lim="800000"/>
            <a:headEnd/>
            <a:tailEnd/>
          </a:ln>
          <a:effectLst/>
        </p:spPr>
        <p:txBody>
          <a:bodyPr>
            <a:spAutoFit/>
          </a:bodyPr>
          <a:lstStyle/>
          <a:p>
            <a:pPr eaLnBrk="0" hangingPunct="0">
              <a:spcBef>
                <a:spcPct val="50000"/>
              </a:spcBef>
            </a:pPr>
            <a:r>
              <a:rPr lang="en-US" b="1">
                <a:latin typeface="Helvetica" charset="0"/>
                <a:ea typeface="ＭＳ Ｐゴシック" pitchFamily="4" charset="-128"/>
              </a:rPr>
              <a:t>Faculty/Staff Engagement</a:t>
            </a:r>
            <a:endParaRPr lang="en-US">
              <a:latin typeface="Helvetica" charset="0"/>
              <a:ea typeface="ＭＳ Ｐゴシック" pitchFamily="4" charset="-128"/>
            </a:endParaRPr>
          </a:p>
        </p:txBody>
      </p:sp>
      <p:sp>
        <p:nvSpPr>
          <p:cNvPr id="62471" name="Text Box 7"/>
          <p:cNvSpPr txBox="1">
            <a:spLocks noChangeArrowheads="1"/>
          </p:cNvSpPr>
          <p:nvPr/>
        </p:nvSpPr>
        <p:spPr bwMode="auto">
          <a:xfrm>
            <a:off x="7010400" y="2286000"/>
            <a:ext cx="1905000" cy="641350"/>
          </a:xfrm>
          <a:prstGeom prst="rect">
            <a:avLst/>
          </a:prstGeom>
          <a:noFill/>
          <a:ln w="9525">
            <a:noFill/>
            <a:miter lim="800000"/>
            <a:headEnd/>
            <a:tailEnd/>
          </a:ln>
          <a:effectLst/>
        </p:spPr>
        <p:txBody>
          <a:bodyPr>
            <a:spAutoFit/>
          </a:bodyPr>
          <a:lstStyle/>
          <a:p>
            <a:pPr eaLnBrk="0" hangingPunct="0">
              <a:spcBef>
                <a:spcPct val="50000"/>
              </a:spcBef>
            </a:pPr>
            <a:r>
              <a:rPr lang="en-US" b="1">
                <a:latin typeface="Helvetica" charset="0"/>
                <a:ea typeface="ＭＳ Ｐゴシック" pitchFamily="4" charset="-128"/>
              </a:rPr>
              <a:t>Student Engagement</a:t>
            </a:r>
            <a:endParaRPr lang="en-US">
              <a:latin typeface="Helvetica" charset="0"/>
              <a:ea typeface="ＭＳ Ｐゴシック" pitchFamily="4" charset="-128"/>
            </a:endParaRPr>
          </a:p>
        </p:txBody>
      </p:sp>
      <p:sp>
        <p:nvSpPr>
          <p:cNvPr id="62472" name="Rectangle 8"/>
          <p:cNvSpPr>
            <a:spLocks noChangeArrowheads="1"/>
          </p:cNvSpPr>
          <p:nvPr/>
        </p:nvSpPr>
        <p:spPr bwMode="auto">
          <a:xfrm>
            <a:off x="977900" y="1155700"/>
            <a:ext cx="5803900" cy="533400"/>
          </a:xfrm>
          <a:prstGeom prst="rect">
            <a:avLst/>
          </a:prstGeom>
          <a:solidFill>
            <a:srgbClr val="53FFE7"/>
          </a:solidFill>
          <a:ln w="0">
            <a:noFill/>
            <a:miter lim="800000"/>
            <a:headEnd/>
            <a:tailEnd/>
          </a:ln>
        </p:spPr>
        <p:txBody>
          <a:bodyPr wrap="none" anchor="ctr"/>
          <a:lstStyle/>
          <a:p>
            <a:pPr algn="ctr" eaLnBrk="0" hangingPunct="0"/>
            <a:endParaRPr lang="en-US" sz="2400">
              <a:solidFill>
                <a:schemeClr val="bg1"/>
              </a:solidFill>
              <a:ea typeface="ＭＳ Ｐゴシック" pitchFamily="4" charset="-128"/>
            </a:endParaRPr>
          </a:p>
        </p:txBody>
      </p:sp>
      <p:sp>
        <p:nvSpPr>
          <p:cNvPr id="62473" name="Rectangle 9"/>
          <p:cNvSpPr>
            <a:spLocks noGrp="1" noChangeArrowheads="1"/>
          </p:cNvSpPr>
          <p:nvPr>
            <p:ph type="title" idx="4294967295"/>
          </p:nvPr>
        </p:nvSpPr>
        <p:spPr>
          <a:xfrm>
            <a:off x="457200" y="1143000"/>
            <a:ext cx="6400800" cy="609600"/>
          </a:xfrm>
          <a:noFill/>
        </p:spPr>
        <p:txBody>
          <a:bodyPr/>
          <a:lstStyle/>
          <a:p>
            <a:pPr algn="l"/>
            <a:r>
              <a:rPr lang="en-US" sz="3400" smtClean="0">
                <a:solidFill>
                  <a:srgbClr val="2F0D14"/>
                </a:solidFill>
              </a:rPr>
              <a:t>    &gt; PSU’s Integrated Approach </a:t>
            </a:r>
            <a:endParaRPr lang="en-US" sz="4800" smtClean="0"/>
          </a:p>
        </p:txBody>
      </p:sp>
    </p:spTree>
    <p:extLst>
      <p:ext uri="{BB962C8B-B14F-4D97-AF65-F5344CB8AC3E}">
        <p14:creationId xmlns:p14="http://schemas.microsoft.com/office/powerpoint/2010/main" val="5603049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762000" y="882650"/>
            <a:ext cx="6732588" cy="609600"/>
          </a:xfrm>
          <a:noFill/>
        </p:spPr>
        <p:txBody>
          <a:bodyPr>
            <a:normAutofit fontScale="90000"/>
          </a:bodyPr>
          <a:lstStyle/>
          <a:p>
            <a:r>
              <a:rPr lang="en-US" sz="4000" smtClean="0">
                <a:solidFill>
                  <a:srgbClr val="2F0D14"/>
                </a:solidFill>
              </a:rPr>
              <a:t>PSU Developmental Model:</a:t>
            </a:r>
            <a:r>
              <a:rPr lang="en-US" sz="3000" smtClean="0">
                <a:solidFill>
                  <a:srgbClr val="2F0D14"/>
                </a:solidFill>
              </a:rPr>
              <a:t/>
            </a:r>
            <a:br>
              <a:rPr lang="en-US" sz="3000" smtClean="0">
                <a:solidFill>
                  <a:srgbClr val="2F0D14"/>
                </a:solidFill>
              </a:rPr>
            </a:br>
            <a:r>
              <a:rPr lang="en-US" sz="3000" smtClean="0">
                <a:solidFill>
                  <a:srgbClr val="2F0D14"/>
                </a:solidFill>
              </a:rPr>
              <a:t> </a:t>
            </a:r>
            <a:r>
              <a:rPr lang="en-US" sz="3200" smtClean="0"/>
              <a:t>Faculty Development Approaches</a:t>
            </a:r>
            <a:r>
              <a:rPr lang="en-US" b="1" smtClean="0"/>
              <a:t> </a:t>
            </a:r>
          </a:p>
        </p:txBody>
      </p:sp>
      <p:sp>
        <p:nvSpPr>
          <p:cNvPr id="47107" name="Oval 3"/>
          <p:cNvSpPr>
            <a:spLocks noChangeArrowheads="1"/>
          </p:cNvSpPr>
          <p:nvPr/>
        </p:nvSpPr>
        <p:spPr bwMode="auto">
          <a:xfrm>
            <a:off x="762000" y="4191000"/>
            <a:ext cx="1524000" cy="990600"/>
          </a:xfrm>
          <a:prstGeom prst="ellipse">
            <a:avLst/>
          </a:prstGeom>
          <a:solidFill>
            <a:schemeClr val="folHlink"/>
          </a:solidFill>
          <a:ln w="9525">
            <a:solidFill>
              <a:schemeClr val="tx1"/>
            </a:solidFill>
            <a:round/>
            <a:headEnd/>
            <a:tailEnd/>
          </a:ln>
          <a:effectLst/>
        </p:spPr>
        <p:txBody>
          <a:bodyPr wrap="none" anchor="ctr"/>
          <a:lstStyle/>
          <a:p>
            <a:pPr algn="ctr" eaLnBrk="0" hangingPunct="0"/>
            <a:r>
              <a:rPr lang="en-US" sz="1600">
                <a:solidFill>
                  <a:schemeClr val="bg1"/>
                </a:solidFill>
                <a:latin typeface="Helvetica" charset="0"/>
                <a:ea typeface="ＭＳ Ｐゴシック" pitchFamily="4" charset="-128"/>
              </a:rPr>
              <a:t>Community</a:t>
            </a:r>
            <a:r>
              <a:rPr lang="en-US" sz="1600">
                <a:solidFill>
                  <a:srgbClr val="2F0D14"/>
                </a:solidFill>
                <a:latin typeface="Helvetica" charset="0"/>
                <a:ea typeface="ＭＳ Ｐゴシック" pitchFamily="4" charset="-128"/>
              </a:rPr>
              <a:t> </a:t>
            </a:r>
          </a:p>
          <a:p>
            <a:pPr algn="ctr" eaLnBrk="0" hangingPunct="0"/>
            <a:r>
              <a:rPr lang="en-US" sz="1600">
                <a:solidFill>
                  <a:schemeClr val="bg1"/>
                </a:solidFill>
                <a:latin typeface="Helvetica" charset="0"/>
                <a:ea typeface="ＭＳ Ｐゴシック" pitchFamily="4" charset="-128"/>
              </a:rPr>
              <a:t>Service</a:t>
            </a:r>
          </a:p>
        </p:txBody>
      </p:sp>
      <p:sp>
        <p:nvSpPr>
          <p:cNvPr id="47108" name="Oval 4"/>
          <p:cNvSpPr>
            <a:spLocks noChangeArrowheads="1"/>
          </p:cNvSpPr>
          <p:nvPr/>
        </p:nvSpPr>
        <p:spPr bwMode="auto">
          <a:xfrm>
            <a:off x="3124200" y="2667000"/>
            <a:ext cx="1524000" cy="838200"/>
          </a:xfrm>
          <a:prstGeom prst="ellipse">
            <a:avLst/>
          </a:prstGeom>
          <a:solidFill>
            <a:schemeClr val="folHlink"/>
          </a:solidFill>
          <a:ln w="9525">
            <a:solidFill>
              <a:schemeClr val="tx1"/>
            </a:solidFill>
            <a:round/>
            <a:headEnd/>
            <a:tailEnd/>
          </a:ln>
          <a:effectLst/>
        </p:spPr>
        <p:txBody>
          <a:bodyPr wrap="none" anchor="ctr"/>
          <a:lstStyle/>
          <a:p>
            <a:pPr algn="ctr" eaLnBrk="0" hangingPunct="0"/>
            <a:r>
              <a:rPr lang="en-US" sz="1600">
                <a:solidFill>
                  <a:schemeClr val="bg1"/>
                </a:solidFill>
                <a:latin typeface="Helvetica" charset="0"/>
                <a:ea typeface="ＭＳ Ｐゴシック" pitchFamily="4" charset="-128"/>
              </a:rPr>
              <a:t>Service-</a:t>
            </a:r>
          </a:p>
          <a:p>
            <a:pPr algn="ctr" eaLnBrk="0" hangingPunct="0"/>
            <a:r>
              <a:rPr lang="en-US" sz="1600">
                <a:solidFill>
                  <a:schemeClr val="bg1"/>
                </a:solidFill>
                <a:latin typeface="Helvetica" charset="0"/>
                <a:ea typeface="ＭＳ Ｐゴシック" pitchFamily="4" charset="-128"/>
              </a:rPr>
              <a:t>Learning</a:t>
            </a:r>
          </a:p>
        </p:txBody>
      </p:sp>
      <p:sp>
        <p:nvSpPr>
          <p:cNvPr id="47109" name="Oval 5"/>
          <p:cNvSpPr>
            <a:spLocks noChangeArrowheads="1"/>
          </p:cNvSpPr>
          <p:nvPr/>
        </p:nvSpPr>
        <p:spPr bwMode="auto">
          <a:xfrm>
            <a:off x="2133600" y="4953000"/>
            <a:ext cx="1600200" cy="990600"/>
          </a:xfrm>
          <a:prstGeom prst="ellipse">
            <a:avLst/>
          </a:prstGeom>
          <a:solidFill>
            <a:schemeClr val="folHlink"/>
          </a:solidFill>
          <a:ln w="9525">
            <a:solidFill>
              <a:schemeClr val="tx1"/>
            </a:solidFill>
            <a:round/>
            <a:headEnd/>
            <a:tailEnd/>
          </a:ln>
          <a:effectLst/>
        </p:spPr>
        <p:txBody>
          <a:bodyPr wrap="none" anchor="ctr"/>
          <a:lstStyle/>
          <a:p>
            <a:pPr algn="ctr" eaLnBrk="0" hangingPunct="0"/>
            <a:r>
              <a:rPr lang="en-US" sz="1600">
                <a:solidFill>
                  <a:schemeClr val="bg1"/>
                </a:solidFill>
                <a:latin typeface="Helvetica" charset="0"/>
                <a:ea typeface="ＭＳ Ｐゴシック" pitchFamily="4" charset="-128"/>
              </a:rPr>
              <a:t>Civic</a:t>
            </a:r>
          </a:p>
          <a:p>
            <a:pPr algn="ctr" eaLnBrk="0" hangingPunct="0"/>
            <a:r>
              <a:rPr lang="en-US" sz="1600">
                <a:solidFill>
                  <a:schemeClr val="bg1"/>
                </a:solidFill>
                <a:latin typeface="Helvetica" charset="0"/>
                <a:ea typeface="ＭＳ Ｐゴシック" pitchFamily="4" charset="-128"/>
              </a:rPr>
              <a:t>Engagement</a:t>
            </a:r>
          </a:p>
        </p:txBody>
      </p:sp>
      <p:sp>
        <p:nvSpPr>
          <p:cNvPr id="47110" name="Rectangle 6"/>
          <p:cNvSpPr>
            <a:spLocks noChangeArrowheads="1"/>
          </p:cNvSpPr>
          <p:nvPr/>
        </p:nvSpPr>
        <p:spPr bwMode="auto">
          <a:xfrm>
            <a:off x="6400800" y="2362200"/>
            <a:ext cx="1676400" cy="1066800"/>
          </a:xfrm>
          <a:prstGeom prst="rect">
            <a:avLst/>
          </a:prstGeom>
          <a:solidFill>
            <a:srgbClr val="53FFE7"/>
          </a:solidFill>
          <a:ln w="9525">
            <a:solidFill>
              <a:schemeClr val="tx1"/>
            </a:solidFill>
            <a:miter lim="800000"/>
            <a:headEnd/>
            <a:tailEnd/>
          </a:ln>
          <a:effectLst/>
        </p:spPr>
        <p:txBody>
          <a:bodyPr wrap="none" anchor="ctr"/>
          <a:lstStyle/>
          <a:p>
            <a:pPr algn="ctr" eaLnBrk="0" hangingPunct="0"/>
            <a:r>
              <a:rPr lang="en-US" sz="1600">
                <a:solidFill>
                  <a:srgbClr val="2F0D14"/>
                </a:solidFill>
                <a:latin typeface="Helvetica" charset="0"/>
                <a:ea typeface="ＭＳ Ｐゴシック" pitchFamily="4" charset="-128"/>
              </a:rPr>
              <a:t>Individual </a:t>
            </a:r>
          </a:p>
          <a:p>
            <a:pPr algn="ctr" eaLnBrk="0" hangingPunct="0"/>
            <a:r>
              <a:rPr lang="en-US" sz="1600">
                <a:solidFill>
                  <a:srgbClr val="2F0D14"/>
                </a:solidFill>
                <a:latin typeface="Helvetica" charset="0"/>
                <a:ea typeface="ＭＳ Ｐゴシック" pitchFamily="4" charset="-128"/>
              </a:rPr>
              <a:t>Faculty </a:t>
            </a:r>
          </a:p>
          <a:p>
            <a:pPr algn="ctr" eaLnBrk="0" hangingPunct="0"/>
            <a:r>
              <a:rPr lang="en-US" sz="1600">
                <a:solidFill>
                  <a:srgbClr val="2F0D14"/>
                </a:solidFill>
                <a:latin typeface="Helvetica" charset="0"/>
                <a:ea typeface="ＭＳ Ｐゴシック" pitchFamily="4" charset="-128"/>
              </a:rPr>
              <a:t>Engagement</a:t>
            </a:r>
            <a:endParaRPr lang="en-US">
              <a:latin typeface="Times" charset="0"/>
              <a:ea typeface="ＭＳ Ｐゴシック" pitchFamily="4" charset="-128"/>
            </a:endParaRPr>
          </a:p>
        </p:txBody>
      </p:sp>
      <p:sp>
        <p:nvSpPr>
          <p:cNvPr id="47111" name="Rectangle 7"/>
          <p:cNvSpPr>
            <a:spLocks noChangeArrowheads="1"/>
          </p:cNvSpPr>
          <p:nvPr/>
        </p:nvSpPr>
        <p:spPr bwMode="auto">
          <a:xfrm>
            <a:off x="6477000" y="3657600"/>
            <a:ext cx="1600200" cy="990600"/>
          </a:xfrm>
          <a:prstGeom prst="rect">
            <a:avLst/>
          </a:prstGeom>
          <a:solidFill>
            <a:srgbClr val="53FFE7"/>
          </a:solidFill>
          <a:ln w="9525">
            <a:solidFill>
              <a:schemeClr val="tx1"/>
            </a:solidFill>
            <a:miter lim="800000"/>
            <a:headEnd/>
            <a:tailEnd/>
          </a:ln>
          <a:effectLst/>
        </p:spPr>
        <p:txBody>
          <a:bodyPr wrap="none" anchor="ctr"/>
          <a:lstStyle/>
          <a:p>
            <a:pPr algn="ctr" eaLnBrk="0" hangingPunct="0"/>
            <a:r>
              <a:rPr lang="en-US" sz="1600">
                <a:solidFill>
                  <a:srgbClr val="2F0D14"/>
                </a:solidFill>
                <a:latin typeface="Helvetica" charset="0"/>
                <a:ea typeface="ＭＳ Ｐゴシック" pitchFamily="4" charset="-128"/>
              </a:rPr>
              <a:t>Departmental</a:t>
            </a:r>
          </a:p>
          <a:p>
            <a:pPr algn="ctr" eaLnBrk="0" hangingPunct="0"/>
            <a:r>
              <a:rPr lang="en-US" sz="1600">
                <a:solidFill>
                  <a:srgbClr val="2F0D14"/>
                </a:solidFill>
                <a:latin typeface="Helvetica" charset="0"/>
                <a:ea typeface="ＭＳ Ｐゴシック" pitchFamily="4" charset="-128"/>
              </a:rPr>
              <a:t>Level </a:t>
            </a:r>
          </a:p>
          <a:p>
            <a:pPr algn="ctr" eaLnBrk="0" hangingPunct="0"/>
            <a:r>
              <a:rPr lang="en-US" sz="1600">
                <a:solidFill>
                  <a:srgbClr val="2F0D14"/>
                </a:solidFill>
                <a:latin typeface="Helvetica" charset="0"/>
                <a:ea typeface="ＭＳ Ｐゴシック" pitchFamily="4" charset="-128"/>
              </a:rPr>
              <a:t>Engagement</a:t>
            </a:r>
            <a:endParaRPr lang="en-US">
              <a:latin typeface="Times" charset="0"/>
              <a:ea typeface="ＭＳ Ｐゴシック" pitchFamily="4" charset="-128"/>
            </a:endParaRPr>
          </a:p>
        </p:txBody>
      </p:sp>
      <p:sp>
        <p:nvSpPr>
          <p:cNvPr id="47112" name="Rectangle 8"/>
          <p:cNvSpPr>
            <a:spLocks noChangeArrowheads="1"/>
          </p:cNvSpPr>
          <p:nvPr/>
        </p:nvSpPr>
        <p:spPr bwMode="auto">
          <a:xfrm>
            <a:off x="6477000" y="4953000"/>
            <a:ext cx="1600200" cy="990600"/>
          </a:xfrm>
          <a:prstGeom prst="rect">
            <a:avLst/>
          </a:prstGeom>
          <a:solidFill>
            <a:srgbClr val="53FFE7"/>
          </a:solidFill>
          <a:ln w="9525">
            <a:solidFill>
              <a:schemeClr val="tx1"/>
            </a:solidFill>
            <a:miter lim="800000"/>
            <a:headEnd/>
            <a:tailEnd/>
          </a:ln>
          <a:effectLst/>
        </p:spPr>
        <p:txBody>
          <a:bodyPr wrap="none" anchor="ctr"/>
          <a:lstStyle/>
          <a:p>
            <a:pPr algn="ctr" eaLnBrk="0" hangingPunct="0"/>
            <a:r>
              <a:rPr lang="en-US" sz="1600">
                <a:solidFill>
                  <a:srgbClr val="2F0D14"/>
                </a:solidFill>
                <a:latin typeface="Helvetica" charset="0"/>
                <a:ea typeface="ＭＳ Ｐゴシック" pitchFamily="4" charset="-128"/>
              </a:rPr>
              <a:t>Institutional </a:t>
            </a:r>
          </a:p>
          <a:p>
            <a:pPr algn="ctr" eaLnBrk="0" hangingPunct="0"/>
            <a:r>
              <a:rPr lang="en-US" sz="1600">
                <a:solidFill>
                  <a:srgbClr val="2F0D14"/>
                </a:solidFill>
                <a:latin typeface="Helvetica" charset="0"/>
                <a:ea typeface="ＭＳ Ｐゴシック" pitchFamily="4" charset="-128"/>
              </a:rPr>
              <a:t>Level</a:t>
            </a:r>
          </a:p>
          <a:p>
            <a:pPr algn="ctr" eaLnBrk="0" hangingPunct="0"/>
            <a:r>
              <a:rPr lang="en-US" sz="1600">
                <a:solidFill>
                  <a:srgbClr val="2F0D14"/>
                </a:solidFill>
                <a:latin typeface="Helvetica" charset="0"/>
                <a:ea typeface="ＭＳ Ｐゴシック" pitchFamily="4" charset="-128"/>
              </a:rPr>
              <a:t>Engagement</a:t>
            </a:r>
            <a:endParaRPr lang="en-US">
              <a:latin typeface="Times" charset="0"/>
              <a:ea typeface="ＭＳ Ｐゴシック" pitchFamily="4" charset="-128"/>
            </a:endParaRPr>
          </a:p>
        </p:txBody>
      </p:sp>
      <p:sp>
        <p:nvSpPr>
          <p:cNvPr id="47113" name="Line 9"/>
          <p:cNvSpPr>
            <a:spLocks noChangeShapeType="1"/>
          </p:cNvSpPr>
          <p:nvPr/>
        </p:nvSpPr>
        <p:spPr bwMode="auto">
          <a:xfrm flipH="1">
            <a:off x="7239000" y="3429000"/>
            <a:ext cx="0" cy="228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47114" name="Line 10"/>
          <p:cNvSpPr>
            <a:spLocks noChangeShapeType="1"/>
          </p:cNvSpPr>
          <p:nvPr/>
        </p:nvSpPr>
        <p:spPr bwMode="auto">
          <a:xfrm flipH="1">
            <a:off x="7239000" y="4648200"/>
            <a:ext cx="0" cy="228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47115" name="Oval 11"/>
          <p:cNvSpPr>
            <a:spLocks noChangeArrowheads="1"/>
          </p:cNvSpPr>
          <p:nvPr/>
        </p:nvSpPr>
        <p:spPr bwMode="auto">
          <a:xfrm>
            <a:off x="1219200" y="2438400"/>
            <a:ext cx="1600200" cy="914400"/>
          </a:xfrm>
          <a:prstGeom prst="ellipse">
            <a:avLst/>
          </a:prstGeom>
          <a:solidFill>
            <a:schemeClr val="folHlink"/>
          </a:solidFill>
          <a:ln w="9525">
            <a:solidFill>
              <a:schemeClr val="tx1"/>
            </a:solidFill>
            <a:round/>
            <a:headEnd/>
            <a:tailEnd/>
          </a:ln>
          <a:effectLst/>
        </p:spPr>
        <p:txBody>
          <a:bodyPr wrap="none" anchor="ctr"/>
          <a:lstStyle/>
          <a:p>
            <a:pPr algn="ctr" eaLnBrk="0" hangingPunct="0"/>
            <a:r>
              <a:rPr lang="en-US" sz="1600">
                <a:solidFill>
                  <a:schemeClr val="bg1"/>
                </a:solidFill>
                <a:latin typeface="Helvetica" charset="0"/>
                <a:ea typeface="ＭＳ Ｐゴシック" pitchFamily="4" charset="-128"/>
              </a:rPr>
              <a:t>Scholarship of </a:t>
            </a:r>
          </a:p>
          <a:p>
            <a:pPr algn="ctr" eaLnBrk="0" hangingPunct="0"/>
            <a:r>
              <a:rPr lang="en-US" sz="1600">
                <a:solidFill>
                  <a:schemeClr val="bg1"/>
                </a:solidFill>
                <a:latin typeface="Helvetica" charset="0"/>
                <a:ea typeface="ＭＳ Ｐゴシック" pitchFamily="4" charset="-128"/>
              </a:rPr>
              <a:t>Engagement</a:t>
            </a:r>
          </a:p>
        </p:txBody>
      </p:sp>
      <p:sp>
        <p:nvSpPr>
          <p:cNvPr id="47116" name="Oval 12"/>
          <p:cNvSpPr>
            <a:spLocks noChangeArrowheads="1"/>
          </p:cNvSpPr>
          <p:nvPr/>
        </p:nvSpPr>
        <p:spPr bwMode="auto">
          <a:xfrm>
            <a:off x="3429000" y="3962400"/>
            <a:ext cx="1524000" cy="1066800"/>
          </a:xfrm>
          <a:prstGeom prst="ellipse">
            <a:avLst/>
          </a:prstGeom>
          <a:solidFill>
            <a:schemeClr val="folHlink"/>
          </a:solidFill>
          <a:ln w="9525">
            <a:solidFill>
              <a:schemeClr val="tx1"/>
            </a:solidFill>
            <a:round/>
            <a:headEnd/>
            <a:tailEnd/>
          </a:ln>
          <a:effectLst/>
        </p:spPr>
        <p:txBody>
          <a:bodyPr wrap="none" anchor="ctr"/>
          <a:lstStyle/>
          <a:p>
            <a:pPr algn="ctr" eaLnBrk="0" hangingPunct="0"/>
            <a:r>
              <a:rPr lang="en-US" sz="1600">
                <a:solidFill>
                  <a:schemeClr val="bg1"/>
                </a:solidFill>
                <a:latin typeface="Helvetica" charset="0"/>
                <a:ea typeface="ＭＳ Ｐゴシック" pitchFamily="4" charset="-128"/>
              </a:rPr>
              <a:t>Community-</a:t>
            </a:r>
          </a:p>
          <a:p>
            <a:pPr algn="ctr" eaLnBrk="0" hangingPunct="0"/>
            <a:r>
              <a:rPr lang="en-US" sz="1600">
                <a:solidFill>
                  <a:schemeClr val="bg1"/>
                </a:solidFill>
                <a:latin typeface="Helvetica" charset="0"/>
                <a:ea typeface="ＭＳ Ｐゴシック" pitchFamily="4" charset="-128"/>
              </a:rPr>
              <a:t>Based</a:t>
            </a:r>
          </a:p>
          <a:p>
            <a:pPr algn="ctr" eaLnBrk="0" hangingPunct="0"/>
            <a:r>
              <a:rPr lang="en-US" sz="1600">
                <a:solidFill>
                  <a:schemeClr val="bg1"/>
                </a:solidFill>
                <a:latin typeface="Helvetica" charset="0"/>
                <a:ea typeface="ＭＳ Ｐゴシック" pitchFamily="4" charset="-128"/>
              </a:rPr>
              <a:t>Research</a:t>
            </a:r>
            <a:endParaRPr lang="en-US">
              <a:solidFill>
                <a:schemeClr val="bg1"/>
              </a:solidFill>
              <a:latin typeface="Times" charset="0"/>
              <a:ea typeface="ＭＳ Ｐゴシック" pitchFamily="4" charset="-128"/>
            </a:endParaRPr>
          </a:p>
        </p:txBody>
      </p:sp>
      <p:sp>
        <p:nvSpPr>
          <p:cNvPr id="47117" name="Oval 13"/>
          <p:cNvSpPr>
            <a:spLocks noChangeArrowheads="1"/>
          </p:cNvSpPr>
          <p:nvPr/>
        </p:nvSpPr>
        <p:spPr bwMode="auto">
          <a:xfrm>
            <a:off x="2057400" y="3429000"/>
            <a:ext cx="1524000" cy="1066800"/>
          </a:xfrm>
          <a:prstGeom prst="ellipse">
            <a:avLst/>
          </a:prstGeom>
          <a:solidFill>
            <a:schemeClr val="folHlink"/>
          </a:solidFill>
          <a:ln w="9525">
            <a:solidFill>
              <a:schemeClr val="tx1"/>
            </a:solidFill>
            <a:round/>
            <a:headEnd/>
            <a:tailEnd/>
          </a:ln>
          <a:effectLst/>
        </p:spPr>
        <p:txBody>
          <a:bodyPr wrap="none" anchor="ctr"/>
          <a:lstStyle/>
          <a:p>
            <a:pPr algn="ctr" eaLnBrk="0" hangingPunct="0"/>
            <a:r>
              <a:rPr lang="en-US" sz="1600">
                <a:solidFill>
                  <a:schemeClr val="bg1"/>
                </a:solidFill>
                <a:latin typeface="Helvetica" charset="0"/>
                <a:ea typeface="ＭＳ Ｐゴシック" pitchFamily="4" charset="-128"/>
              </a:rPr>
              <a:t>Community-</a:t>
            </a:r>
          </a:p>
          <a:p>
            <a:pPr algn="ctr" eaLnBrk="0" hangingPunct="0"/>
            <a:r>
              <a:rPr lang="en-US" sz="1600">
                <a:solidFill>
                  <a:schemeClr val="bg1"/>
                </a:solidFill>
                <a:latin typeface="Helvetica" charset="0"/>
                <a:ea typeface="ＭＳ Ｐゴシック" pitchFamily="4" charset="-128"/>
              </a:rPr>
              <a:t>Based</a:t>
            </a:r>
          </a:p>
          <a:p>
            <a:pPr algn="ctr" eaLnBrk="0" hangingPunct="0"/>
            <a:r>
              <a:rPr lang="en-US" sz="1600">
                <a:solidFill>
                  <a:schemeClr val="bg1"/>
                </a:solidFill>
                <a:latin typeface="Helvetica" charset="0"/>
                <a:ea typeface="ＭＳ Ｐゴシック" pitchFamily="4" charset="-128"/>
              </a:rPr>
              <a:t>Learning</a:t>
            </a:r>
          </a:p>
        </p:txBody>
      </p:sp>
      <p:sp>
        <p:nvSpPr>
          <p:cNvPr id="47118" name="Rectangle 14"/>
          <p:cNvSpPr>
            <a:spLocks noGrp="1" noChangeArrowheads="1"/>
          </p:cNvSpPr>
          <p:nvPr>
            <p:ph type="body" idx="4294967295"/>
          </p:nvPr>
        </p:nvSpPr>
        <p:spPr>
          <a:xfrm>
            <a:off x="457200" y="1600200"/>
            <a:ext cx="8458200" cy="4953000"/>
          </a:xfrm>
          <a:noFill/>
        </p:spPr>
        <p:txBody>
          <a:bodyPr/>
          <a:lstStyle/>
          <a:p>
            <a:pPr>
              <a:buFont typeface="Arial" charset="0"/>
              <a:buNone/>
            </a:pPr>
            <a:r>
              <a:rPr lang="en-US" sz="1200" smtClean="0"/>
              <a:t>				</a:t>
            </a:r>
            <a:endParaRPr lang="en-US" sz="1600" b="1" smtClean="0"/>
          </a:p>
        </p:txBody>
      </p:sp>
      <p:sp>
        <p:nvSpPr>
          <p:cNvPr id="47119" name="AutoShape 15"/>
          <p:cNvSpPr>
            <a:spLocks/>
          </p:cNvSpPr>
          <p:nvPr/>
        </p:nvSpPr>
        <p:spPr bwMode="auto">
          <a:xfrm>
            <a:off x="4953000" y="2286000"/>
            <a:ext cx="1066800" cy="3581400"/>
          </a:xfrm>
          <a:prstGeom prst="rightBrace">
            <a:avLst>
              <a:gd name="adj1" fmla="val 27976"/>
              <a:gd name="adj2" fmla="val 49208"/>
            </a:avLst>
          </a:prstGeom>
          <a:noFill/>
          <a:ln w="38100">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17177327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3"/>
          <p:cNvSpPr>
            <a:spLocks noGrp="1"/>
          </p:cNvSpPr>
          <p:nvPr>
            <p:ph type="title"/>
          </p:nvPr>
        </p:nvSpPr>
        <p:spPr/>
        <p:txBody>
          <a:bodyPr/>
          <a:lstStyle/>
          <a:p>
            <a:r>
              <a:rPr lang="en-US" smtClean="0">
                <a:latin typeface="Open Sans"/>
                <a:ea typeface="Open Sans"/>
                <a:cs typeface="Open Sans"/>
              </a:rPr>
              <a:t>Capturing Stories from the Field</a:t>
            </a:r>
          </a:p>
        </p:txBody>
      </p:sp>
      <p:sp>
        <p:nvSpPr>
          <p:cNvPr id="23554" name="Content Placeholder 4"/>
          <p:cNvSpPr>
            <a:spLocks noGrp="1"/>
          </p:cNvSpPr>
          <p:nvPr>
            <p:ph idx="1"/>
          </p:nvPr>
        </p:nvSpPr>
        <p:spPr>
          <a:xfrm>
            <a:off x="750888" y="1600200"/>
            <a:ext cx="8229600" cy="2947988"/>
          </a:xfrm>
        </p:spPr>
        <p:txBody>
          <a:bodyPr/>
          <a:lstStyle/>
          <a:p>
            <a:endParaRPr lang="en-US" smtClean="0">
              <a:latin typeface="Open Sans"/>
              <a:ea typeface="Open Sans"/>
              <a:cs typeface="Open Sans"/>
            </a:endParaRPr>
          </a:p>
        </p:txBody>
      </p:sp>
      <p:sp>
        <p:nvSpPr>
          <p:cNvPr id="23555" name="Rectangle 6"/>
          <p:cNvSpPr>
            <a:spLocks noChangeArrowheads="1"/>
          </p:cNvSpPr>
          <p:nvPr/>
        </p:nvSpPr>
        <p:spPr bwMode="auto">
          <a:xfrm>
            <a:off x="2324100" y="0"/>
            <a:ext cx="4300538" cy="307975"/>
          </a:xfrm>
          <a:prstGeom prst="rect">
            <a:avLst/>
          </a:prstGeom>
          <a:noFill/>
          <a:ln w="9525">
            <a:noFill/>
            <a:miter lim="800000"/>
            <a:headEnd/>
            <a:tailEnd/>
          </a:ln>
        </p:spPr>
        <p:txBody>
          <a:bodyPr>
            <a:spAutoFit/>
          </a:bodyPr>
          <a:lstStyle/>
          <a:p>
            <a:pPr algn="ctr"/>
            <a:r>
              <a:rPr lang="en-US" sz="1400" u="sng">
                <a:solidFill>
                  <a:srgbClr val="7D110C"/>
                </a:solidFill>
                <a:latin typeface="Open Sans"/>
                <a:ea typeface="Open Sans"/>
                <a:cs typeface="Open Sans"/>
              </a:rPr>
              <a:t>IUPUI SERIES ON SERVICE LEARNING RESEARCH</a:t>
            </a:r>
          </a:p>
        </p:txBody>
      </p:sp>
      <p:graphicFrame>
        <p:nvGraphicFramePr>
          <p:cNvPr id="23588" name="Group 36"/>
          <p:cNvGraphicFramePr>
            <a:graphicFrameLocks noGrp="1"/>
          </p:cNvGraphicFramePr>
          <p:nvPr/>
        </p:nvGraphicFramePr>
        <p:xfrm>
          <a:off x="0" y="0"/>
          <a:ext cx="9144000" cy="1585913"/>
        </p:xfrm>
        <a:graphic>
          <a:graphicData uri="http://schemas.openxmlformats.org/drawingml/2006/table">
            <a:tbl>
              <a:tblPr/>
              <a:tblGrid>
                <a:gridCol w="3048000"/>
                <a:gridCol w="3048000"/>
                <a:gridCol w="3048000"/>
              </a:tblGrid>
              <a:tr h="15859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Verdana" pitchFamily="34" charset="0"/>
                        </a:rPr>
                        <a:t>  </a:t>
                      </a:r>
                      <a:r>
                        <a:rPr kumimoji="0" lang="en-US" b="0" i="0" u="none" strike="noStrike" cap="none" normalizeH="0" baseline="0" smtClean="0">
                          <a:ln>
                            <a:noFill/>
                          </a:ln>
                          <a:solidFill>
                            <a:srgbClr val="000000"/>
                          </a:solidFill>
                          <a:effectLst/>
                          <a:latin typeface="Cambria"/>
                        </a:rPr>
                        <a:t> </a:t>
                      </a:r>
                      <a:r>
                        <a:rPr kumimoji="0" lang="en-US" sz="800" b="0" i="0" u="none" strike="noStrike" cap="none" normalizeH="0" baseline="0" smtClean="0">
                          <a:ln>
                            <a:noFill/>
                          </a:ln>
                          <a:solidFill>
                            <a:srgbClr val="000000"/>
                          </a:solidFill>
                          <a:effectLst/>
                          <a:latin typeface="Cambria"/>
                        </a:rPr>
                        <a:t>    </a:t>
                      </a:r>
                      <a:endParaRPr kumimoji="0" lang="en-US" sz="800" b="0" i="0" u="none" strike="noStrike" cap="none" normalizeH="0" baseline="0" smtClean="0">
                        <a:ln>
                          <a:noFill/>
                        </a:ln>
                        <a:solidFill>
                          <a:srgbClr val="000000"/>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Verdana" pitchFamily="34" charset="0"/>
                        </a:rPr>
                        <a:t>  </a:t>
                      </a:r>
                      <a:r>
                        <a:rPr kumimoji="0" lang="en-US" sz="9000" b="0" i="0" u="none" strike="noStrike" cap="none" normalizeH="0" baseline="0" smtClean="0">
                          <a:ln>
                            <a:noFill/>
                          </a:ln>
                          <a:solidFill>
                            <a:srgbClr val="000000"/>
                          </a:solidFill>
                          <a:effectLst/>
                          <a:latin typeface="Cambria"/>
                        </a:rPr>
                        <a:t> </a:t>
                      </a:r>
                      <a:r>
                        <a:rPr kumimoji="0" lang="en-US" sz="800" b="0" i="0" u="none" strike="noStrike" cap="none" normalizeH="0" baseline="0" smtClean="0">
                          <a:ln>
                            <a:noFill/>
                          </a:ln>
                          <a:solidFill>
                            <a:srgbClr val="000000"/>
                          </a:solidFill>
                          <a:effectLst/>
                          <a:latin typeface="Cambria"/>
                        </a:rPr>
                        <a:t>                         </a:t>
                      </a:r>
                      <a:endParaRPr kumimoji="0" lang="en-US" sz="800" b="0" i="0" u="none" strike="noStrike" cap="none" normalizeH="0" baseline="0" smtClean="0">
                        <a:ln>
                          <a:noFill/>
                        </a:ln>
                        <a:solidFill>
                          <a:srgbClr val="000000"/>
                        </a:solidFill>
                        <a:effectLst/>
                        <a:latin typeface="Verdana" pitchFamily="34" charset="0"/>
                      </a:endParaRPr>
                    </a:p>
                  </a:txBody>
                  <a:tcPr horzOverflow="overflow">
                    <a:lnL>
                      <a:noFill/>
                    </a:lnL>
                    <a:lnR>
                      <a:noFill/>
                    </a:lnR>
                    <a:lnT cap="flat">
                      <a:noFill/>
                    </a:lnT>
                    <a:lnB cap="flat">
                      <a:noFill/>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Verdana" pitchFamily="34" charset="0"/>
                        </a:rPr>
                        <a:t>  </a:t>
                      </a:r>
                      <a:r>
                        <a:rPr kumimoji="0" lang="en-US" b="0" i="0" u="none" strike="noStrike" cap="none" normalizeH="0" baseline="0" smtClean="0">
                          <a:ln>
                            <a:noFill/>
                          </a:ln>
                          <a:solidFill>
                            <a:srgbClr val="000000"/>
                          </a:solidFill>
                          <a:effectLst/>
                          <a:latin typeface="Cambria"/>
                        </a:rPr>
                        <a:t> </a:t>
                      </a:r>
                      <a:r>
                        <a:rPr kumimoji="0" lang="en-US" sz="800" b="0" i="0" u="none" strike="noStrike" cap="none" normalizeH="0" baseline="0" smtClean="0">
                          <a:ln>
                            <a:noFill/>
                          </a:ln>
                          <a:solidFill>
                            <a:srgbClr val="000000"/>
                          </a:solidFill>
                          <a:effectLst/>
                          <a:latin typeface="Cambria"/>
                        </a:rPr>
                        <a:t>    </a:t>
                      </a:r>
                      <a:endParaRPr kumimoji="0" lang="en-US" sz="800" b="0" i="0" u="none" strike="noStrike" cap="none" normalizeH="0" baseline="0" smtClean="0">
                        <a:ln>
                          <a:noFill/>
                        </a:ln>
                        <a:solidFill>
                          <a:srgbClr val="000000"/>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pic>
        <p:nvPicPr>
          <p:cNvPr id="23574" name="Picture 22" descr="spacer"/>
          <p:cNvPicPr>
            <a:picLocks noChangeAspect="1" noChangeArrowheads="1"/>
          </p:cNvPicPr>
          <p:nvPr/>
        </p:nvPicPr>
        <p:blipFill>
          <a:blip r:embed="rId3"/>
          <a:srcRect/>
          <a:stretch>
            <a:fillRect/>
          </a:stretch>
        </p:blipFill>
        <p:spPr bwMode="auto">
          <a:xfrm>
            <a:off x="128588" y="46038"/>
            <a:ext cx="190500" cy="9525"/>
          </a:xfrm>
          <a:prstGeom prst="rect">
            <a:avLst/>
          </a:prstGeom>
          <a:noFill/>
        </p:spPr>
      </p:pic>
      <p:pic>
        <p:nvPicPr>
          <p:cNvPr id="23576" name="Picture 24" descr="1933371021"/>
          <p:cNvPicPr>
            <a:picLocks noChangeAspect="1" noChangeArrowheads="1"/>
          </p:cNvPicPr>
          <p:nvPr/>
        </p:nvPicPr>
        <p:blipFill>
          <a:blip r:embed="rId4"/>
          <a:srcRect/>
          <a:stretch>
            <a:fillRect/>
          </a:stretch>
        </p:blipFill>
        <p:spPr bwMode="auto">
          <a:xfrm>
            <a:off x="5980113" y="1755775"/>
            <a:ext cx="2760662" cy="4170363"/>
          </a:xfrm>
          <a:prstGeom prst="rect">
            <a:avLst/>
          </a:prstGeom>
          <a:noFill/>
        </p:spPr>
      </p:pic>
      <p:pic>
        <p:nvPicPr>
          <p:cNvPr id="23578" name="Picture 26" descr="spacer"/>
          <p:cNvPicPr>
            <a:picLocks noChangeAspect="1" noChangeArrowheads="1"/>
          </p:cNvPicPr>
          <p:nvPr/>
        </p:nvPicPr>
        <p:blipFill>
          <a:blip r:embed="rId3"/>
          <a:srcRect/>
          <a:stretch>
            <a:fillRect/>
          </a:stretch>
        </p:blipFill>
        <p:spPr bwMode="auto">
          <a:xfrm>
            <a:off x="6224588" y="46038"/>
            <a:ext cx="190500" cy="9525"/>
          </a:xfrm>
          <a:prstGeom prst="rect">
            <a:avLst/>
          </a:prstGeom>
          <a:noFill/>
        </p:spPr>
      </p:pic>
      <p:sp>
        <p:nvSpPr>
          <p:cNvPr id="23589" name="Text Box 37"/>
          <p:cNvSpPr txBox="1">
            <a:spLocks noChangeArrowheads="1"/>
          </p:cNvSpPr>
          <p:nvPr/>
        </p:nvSpPr>
        <p:spPr bwMode="auto">
          <a:xfrm>
            <a:off x="3794125" y="2087563"/>
            <a:ext cx="458788" cy="2682875"/>
          </a:xfrm>
          <a:prstGeom prst="rect">
            <a:avLst/>
          </a:prstGeom>
          <a:noFill/>
          <a:ln w="9525">
            <a:noFill/>
            <a:miter lim="800000"/>
            <a:headEnd/>
            <a:tailEnd/>
          </a:ln>
          <a:effectLst/>
        </p:spPr>
        <p:txBody>
          <a:bodyPr vert="eaVert">
            <a:spAutoFit/>
          </a:bodyPr>
          <a:lstStyle/>
          <a:p>
            <a:pPr defTabSz="914400">
              <a:spcBef>
                <a:spcPct val="50000"/>
              </a:spcBef>
            </a:pPr>
            <a:endParaRPr lang="en-US"/>
          </a:p>
        </p:txBody>
      </p:sp>
      <p:sp>
        <p:nvSpPr>
          <p:cNvPr id="23590" name="Text Box 38"/>
          <p:cNvSpPr txBox="1">
            <a:spLocks noChangeArrowheads="1"/>
          </p:cNvSpPr>
          <p:nvPr/>
        </p:nvSpPr>
        <p:spPr bwMode="auto">
          <a:xfrm rot="16200000">
            <a:off x="1581151" y="430212"/>
            <a:ext cx="3232150" cy="5026025"/>
          </a:xfrm>
          <a:prstGeom prst="rect">
            <a:avLst/>
          </a:prstGeom>
          <a:noFill/>
          <a:ln w="9525">
            <a:noFill/>
            <a:miter lim="800000"/>
            <a:headEnd/>
            <a:tailEnd/>
          </a:ln>
          <a:effectLst/>
        </p:spPr>
        <p:txBody>
          <a:bodyPr vert="eaVert">
            <a:spAutoFit/>
          </a:bodyPr>
          <a:lstStyle/>
          <a:p>
            <a:pPr defTabSz="914400"/>
            <a:r>
              <a:rPr lang="en-US" sz="2000"/>
              <a:t>2006:</a:t>
            </a:r>
          </a:p>
          <a:p>
            <a:pPr defTabSz="914400"/>
            <a:r>
              <a:rPr lang="en-US" sz="2000"/>
              <a:t>- Considered nearly 100 departments</a:t>
            </a:r>
          </a:p>
          <a:p>
            <a:pPr defTabSz="914400"/>
            <a:r>
              <a:rPr lang="en-US" sz="2000"/>
              <a:t>- Invited 25% to submit abstracts for evaluation</a:t>
            </a:r>
          </a:p>
          <a:p>
            <a:pPr defTabSz="914400"/>
            <a:r>
              <a:rPr lang="en-US" sz="2000"/>
              <a:t>- Selected 11 departments for inclusion in book</a:t>
            </a:r>
          </a:p>
          <a:p>
            <a:pPr defTabSz="914400"/>
            <a:r>
              <a:rPr lang="en-US" sz="2000"/>
              <a:t>- Performed contextual analysis to identify common themes</a:t>
            </a:r>
          </a:p>
          <a:p>
            <a:pPr defTabSz="914400"/>
            <a:r>
              <a:rPr lang="en-US" sz="2000"/>
              <a:t>- Developed “characteristics” framework</a:t>
            </a:r>
          </a:p>
          <a:p>
            <a:pPr defTabSz="914400"/>
            <a:r>
              <a:rPr lang="en-US" sz="2000"/>
              <a:t>- Tested framework with PSU departments</a:t>
            </a:r>
          </a:p>
        </p:txBody>
      </p:sp>
      <p:sp>
        <p:nvSpPr>
          <p:cNvPr id="23591" name="Text Box 39"/>
          <p:cNvSpPr txBox="1">
            <a:spLocks noChangeArrowheads="1"/>
          </p:cNvSpPr>
          <p:nvPr/>
        </p:nvSpPr>
        <p:spPr bwMode="auto">
          <a:xfrm>
            <a:off x="2713038" y="4770438"/>
            <a:ext cx="3079750" cy="1328737"/>
          </a:xfrm>
          <a:prstGeom prst="rect">
            <a:avLst/>
          </a:prstGeom>
          <a:noFill/>
          <a:ln w="9525">
            <a:noFill/>
            <a:miter lim="800000"/>
            <a:headEnd/>
            <a:tailEnd/>
          </a:ln>
          <a:effectLst/>
        </p:spPr>
        <p:txBody>
          <a:bodyPr>
            <a:spAutoFit/>
          </a:bodyPr>
          <a:lstStyle/>
          <a:p>
            <a:pPr defTabSz="914400">
              <a:spcBef>
                <a:spcPct val="50000"/>
              </a:spcBef>
            </a:pPr>
            <a:r>
              <a:rPr lang="en-US"/>
              <a:t>Engaging Departments:</a:t>
            </a:r>
          </a:p>
          <a:p>
            <a:pPr defTabSz="914400">
              <a:spcBef>
                <a:spcPct val="50000"/>
              </a:spcBef>
            </a:pPr>
            <a:r>
              <a:rPr lang="en-US">
                <a:hlinkClick r:id="rId5"/>
              </a:rPr>
              <a:t>http://www.josseybass.com/WileyCDA/WileyTitle/productCd-1933371021.html</a:t>
            </a:r>
            <a:r>
              <a:rPr lang="en-US"/>
              <a:t> </a:t>
            </a:r>
          </a:p>
        </p:txBody>
      </p:sp>
    </p:spTree>
    <p:extLst>
      <p:ext uri="{BB962C8B-B14F-4D97-AF65-F5344CB8AC3E}">
        <p14:creationId xmlns:p14="http://schemas.microsoft.com/office/powerpoint/2010/main" val="18779477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0" y="14716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8371" name="Group 3"/>
          <p:cNvGraphicFramePr>
            <a:graphicFrameLocks noGrp="1"/>
          </p:cNvGraphicFramePr>
          <p:nvPr/>
        </p:nvGraphicFramePr>
        <p:xfrm>
          <a:off x="304800" y="549275"/>
          <a:ext cx="8534400" cy="5774372"/>
        </p:xfrm>
        <a:graphic>
          <a:graphicData uri="http://schemas.openxmlformats.org/drawingml/2006/table">
            <a:tbl>
              <a:tblPr/>
              <a:tblGrid>
                <a:gridCol w="4267200"/>
                <a:gridCol w="4267200"/>
              </a:tblGrid>
              <a:tr h="379413">
                <a:tc>
                  <a:txBody>
                    <a:bodyPr/>
                    <a:lstStyle/>
                    <a:p>
                      <a:pPr marL="342900" marR="0" lvl="0" indent="-342900" algn="l" defTabSz="4572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Dimensions</a:t>
                      </a:r>
                      <a:endParaRPr kumimoji="0" lang="en-US" sz="16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4572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Components</a:t>
                      </a:r>
                      <a:endParaRPr kumimoji="0" lang="en-US" sz="16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20788">
                <a:tc>
                  <a:txBody>
                    <a:bodyPr/>
                    <a:lstStyle/>
                    <a:p>
                      <a:pPr marL="342900" marR="0" lvl="0" indent="-342900" algn="l" defTabSz="457200" rtl="0" eaLnBrk="1" fontAlgn="base" latinLnBrk="0" hangingPunct="1">
                        <a:lnSpc>
                          <a:spcPct val="100000"/>
                        </a:lnSpc>
                        <a:spcBef>
                          <a:spcPct val="0"/>
                        </a:spcBef>
                        <a:spcAft>
                          <a:spcPct val="0"/>
                        </a:spcAft>
                        <a:buClrTx/>
                        <a:buSzTx/>
                        <a:buFontTx/>
                        <a:buAutoNum type="romanUcPeriod"/>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Mission and Culture Supporting Community Engagement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Mission</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Definition of Community Engaged Teaching</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Definition of Community Engaged Research</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Definition of Community Engaged Service</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1" u="none" strike="noStrike" cap="none" normalizeH="0" baseline="0" smtClean="0">
                          <a:ln>
                            <a:noFill/>
                          </a:ln>
                          <a:solidFill>
                            <a:schemeClr val="tx1"/>
                          </a:solidFill>
                          <a:effectLst/>
                          <a:latin typeface="Times New Roman" pitchFamily="18" charset="0"/>
                          <a:cs typeface="Times New Roman" pitchFamily="18" charset="0"/>
                        </a:rPr>
                        <a:t>Climate and Culture</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1" u="none" strike="noStrike" cap="none" normalizeH="0" baseline="0" smtClean="0">
                          <a:ln>
                            <a:noFill/>
                          </a:ln>
                          <a:solidFill>
                            <a:schemeClr val="tx1"/>
                          </a:solidFill>
                          <a:effectLst/>
                          <a:latin typeface="Times New Roman" pitchFamily="18" charset="0"/>
                          <a:cs typeface="Times New Roman" pitchFamily="18" charset="0"/>
                        </a:rPr>
                        <a:t>Collective Self-Awareness</a:t>
                      </a:r>
                      <a:endParaRPr kumimoji="0" lang="en-US" sz="1600" b="0" i="1"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50975">
                <a:tc>
                  <a:txBody>
                    <a:bodyPr/>
                    <a:lstStyle/>
                    <a:p>
                      <a:pPr marL="342900" marR="0" lvl="0" indent="-342900" algn="l" defTabSz="4572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II.</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Faculty Support and Community Engagement</a:t>
                      </a:r>
                      <a:endParaRPr kumimoji="0" lang="en-US" sz="16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Faculty Knowledge and Awareness</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Faculty Involvement and Support</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Curricular Integration of Community </a:t>
                      </a:r>
                    </a:p>
                    <a:p>
                      <a:pPr marL="342900" marR="0" lvl="0" indent="-342900" algn="l" defTabSz="914400" rtl="0" eaLnBrk="0" fontAlgn="base" latinLnBrk="0" hangingPunct="0">
                        <a:lnSpc>
                          <a:spcPct val="100000"/>
                        </a:lnSpc>
                        <a:spcBef>
                          <a:spcPct val="0"/>
                        </a:spcBef>
                        <a:spcAft>
                          <a:spcPct val="0"/>
                        </a:spcAft>
                        <a:buClrTx/>
                        <a:buSzTx/>
                        <a:buFont typeface="Arial" charset="0"/>
                        <a:buNone/>
                        <a:tabLst>
                          <a:tab pos="228600" algn="l"/>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          Engagement</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Faculty Incentives </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Review, Promotion, and Tenure Process Integration</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Tenure Track Faculty</a:t>
                      </a:r>
                      <a:endParaRPr kumimoji="0" lang="en-US" sz="1600" b="0"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22413">
                <a:tc>
                  <a:txBody>
                    <a:bodyPr/>
                    <a:lstStyle/>
                    <a:p>
                      <a:pPr marL="342900" marR="0" lvl="0" indent="-342900" algn="l" defTabSz="4572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III.</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Community Partner and Partnership Support and Community Engagement</a:t>
                      </a:r>
                      <a:endParaRPr kumimoji="0" lang="en-US" sz="16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Char char=""/>
                        <a:tabLst>
                          <a:tab pos="228600" algn="l"/>
                        </a:tabLst>
                      </a:pPr>
                      <a:r>
                        <a:rPr kumimoji="0" lang="en-US" sz="1600" b="0" i="1" u="none" strike="noStrike" cap="none" normalizeH="0" baseline="0" smtClean="0">
                          <a:ln>
                            <a:noFill/>
                          </a:ln>
                          <a:solidFill>
                            <a:schemeClr val="tx1"/>
                          </a:solidFill>
                          <a:effectLst/>
                          <a:latin typeface="Times New Roman" pitchFamily="18" charset="0"/>
                          <a:cs typeface="Times New Roman" pitchFamily="18" charset="0"/>
                        </a:rPr>
                        <a:t>Placement and Partnership Awareness</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Mutual Understanding and Commitment</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Community Partner Voice </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Community Partner Leadership</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Community Partner Access to Resources</a:t>
                      </a: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Community Partner Incentives and Recognition</a:t>
                      </a:r>
                      <a:endParaRPr kumimoji="0" lang="en-US" sz="1600" b="0"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8388" name="Rectangle 20"/>
          <p:cNvSpPr>
            <a:spLocks noGrp="1" noChangeArrowheads="1"/>
          </p:cNvSpPr>
          <p:nvPr>
            <p:ph type="title" idx="4294967295"/>
          </p:nvPr>
        </p:nvSpPr>
        <p:spPr>
          <a:xfrm>
            <a:off x="381000" y="0"/>
            <a:ext cx="8229600" cy="1143000"/>
          </a:xfrm>
          <a:noFill/>
        </p:spPr>
        <p:txBody>
          <a:bodyPr/>
          <a:lstStyle/>
          <a:p>
            <a:pPr algn="l"/>
            <a:r>
              <a:rPr lang="en-US" sz="2400" smtClean="0">
                <a:solidFill>
                  <a:schemeClr val="bg1"/>
                </a:solidFill>
              </a:rPr>
              <a:t>Department Specific Components </a:t>
            </a:r>
            <a:br>
              <a:rPr lang="en-US" sz="2400" smtClean="0">
                <a:solidFill>
                  <a:schemeClr val="bg1"/>
                </a:solidFill>
              </a:rPr>
            </a:br>
            <a:endParaRPr lang="en-US" sz="2400" smtClean="0">
              <a:solidFill>
                <a:schemeClr val="bg1"/>
              </a:solidFill>
            </a:endParaRPr>
          </a:p>
        </p:txBody>
      </p:sp>
    </p:spTree>
    <p:extLst>
      <p:ext uri="{BB962C8B-B14F-4D97-AF65-F5344CB8AC3E}">
        <p14:creationId xmlns:p14="http://schemas.microsoft.com/office/powerpoint/2010/main" val="4169923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457200" y="0"/>
            <a:ext cx="8229600" cy="1143000"/>
          </a:xfrm>
          <a:noFill/>
        </p:spPr>
        <p:txBody>
          <a:bodyPr/>
          <a:lstStyle/>
          <a:p>
            <a:pPr algn="l"/>
            <a:r>
              <a:rPr lang="en-US" sz="2800" smtClean="0">
                <a:solidFill>
                  <a:schemeClr val="bg1"/>
                </a:solidFill>
              </a:rPr>
              <a:t>Department Specific Components </a:t>
            </a:r>
            <a:br>
              <a:rPr lang="en-US" sz="2800" smtClean="0">
                <a:solidFill>
                  <a:schemeClr val="bg1"/>
                </a:solidFill>
              </a:rPr>
            </a:br>
            <a:endParaRPr lang="en-US" sz="2800" smtClean="0">
              <a:solidFill>
                <a:schemeClr val="bg1"/>
              </a:solidFill>
            </a:endParaRPr>
          </a:p>
        </p:txBody>
      </p:sp>
      <p:graphicFrame>
        <p:nvGraphicFramePr>
          <p:cNvPr id="59395" name="Group 3"/>
          <p:cNvGraphicFramePr>
            <a:graphicFrameLocks noGrp="1"/>
          </p:cNvGraphicFramePr>
          <p:nvPr>
            <p:ph idx="4294967295"/>
          </p:nvPr>
        </p:nvGraphicFramePr>
        <p:xfrm>
          <a:off x="533400" y="630238"/>
          <a:ext cx="8229600" cy="5760719"/>
        </p:xfrm>
        <a:graphic>
          <a:graphicData uri="http://schemas.openxmlformats.org/drawingml/2006/table">
            <a:tbl>
              <a:tblPr/>
              <a:tblGrid>
                <a:gridCol w="4114800"/>
                <a:gridCol w="4114800"/>
              </a:tblGrid>
              <a:tr h="1219200">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IV.</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Student Support and Community Engagement</a:t>
                      </a:r>
                      <a:endParaRPr kumimoji="0" lang="en-US" sz="18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Student Opportunities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Student Awareness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Student Incentives and Recognition</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Student Voice, Leadership &amp; Departmental Governance</a:t>
                      </a:r>
                      <a:endParaRPr kumimoji="0" lang="en-US" sz="1800" b="1"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3913">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Organizational Support for Community Engagement</a:t>
                      </a:r>
                      <a:endParaRPr kumimoji="0" lang="en-US" sz="18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tab pos="228600" algn="l"/>
                        </a:tabLst>
                      </a:pPr>
                      <a:r>
                        <a:rPr kumimoji="0" lang="en-US" sz="1800" b="0" i="1" u="none" strike="noStrike" cap="none" normalizeH="0" baseline="0" smtClean="0">
                          <a:ln>
                            <a:noFill/>
                          </a:ln>
                          <a:solidFill>
                            <a:schemeClr val="tx1"/>
                          </a:solidFill>
                          <a:effectLst/>
                          <a:latin typeface="Times New Roman" pitchFamily="18" charset="0"/>
                          <a:cs typeface="Times New Roman" pitchFamily="18" charset="0"/>
                        </a:rPr>
                        <a:t>Administrative Support</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Facilitating Entity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Evaluation and Assessment</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Departmental Planning</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Faculty Recruitment and Orientation</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Marketing</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Dissemination of Community Engagement </a:t>
                      </a:r>
                    </a:p>
                    <a:p>
                      <a:pPr marL="0" marR="0" lvl="0" indent="0" algn="l" defTabSz="914400" rtl="0" eaLnBrk="0" fontAlgn="base" latinLnBrk="0" hangingPunct="0">
                        <a:lnSpc>
                          <a:spcPct val="100000"/>
                        </a:lnSpc>
                        <a:spcBef>
                          <a:spcPct val="0"/>
                        </a:spcBef>
                        <a:spcAft>
                          <a:spcPct val="0"/>
                        </a:spcAft>
                        <a:buClrTx/>
                        <a:buSzTx/>
                        <a:buFont typeface="Arial" charset="0"/>
                        <a:buNone/>
                        <a:tabLst>
                          <a:tab pos="228600" algn="l"/>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Results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Budgetary Allocation</a:t>
                      </a:r>
                      <a:endParaRPr kumimoji="0" lang="en-US" sz="1800" b="0"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16025">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VI. Leadership Support for Community Engagement</a:t>
                      </a:r>
                      <a:endParaRPr kumimoji="0" lang="en-US" sz="1800" b="0" i="0" u="none" strike="noStrike" cap="none" normalizeH="0" baseline="0" smtClean="0">
                        <a:ln>
                          <a:noFill/>
                        </a:ln>
                        <a:solidFill>
                          <a:schemeClr val="tx1"/>
                        </a:solidFill>
                        <a:effectLst/>
                        <a:latin typeface="Cambr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Department Level Leadership</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Campus Level Leadership from Departmental Faculty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28600" algn="l"/>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National Level Leadership from Departmental Faculty</a:t>
                      </a:r>
                      <a:endParaRPr kumimoji="0" lang="en-US" sz="1800" b="1"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686402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shattuck_door"/>
          <p:cNvPicPr>
            <a:picLocks noChangeAspect="1" noChangeArrowheads="1"/>
          </p:cNvPicPr>
          <p:nvPr/>
        </p:nvPicPr>
        <p:blipFill>
          <a:blip r:embed="rId3">
            <a:clrChange>
              <a:clrFrom>
                <a:srgbClr val="FFFFFE"/>
              </a:clrFrom>
              <a:clrTo>
                <a:srgbClr val="FFFFFE">
                  <a:alpha val="0"/>
                </a:srgbClr>
              </a:clrTo>
            </a:clrChange>
          </a:blip>
          <a:srcRect/>
          <a:stretch>
            <a:fillRect/>
          </a:stretch>
        </p:blipFill>
        <p:spPr bwMode="auto">
          <a:xfrm>
            <a:off x="0" y="0"/>
            <a:ext cx="9144000" cy="892175"/>
          </a:xfrm>
          <a:prstGeom prst="rect">
            <a:avLst/>
          </a:prstGeom>
          <a:noFill/>
        </p:spPr>
      </p:pic>
      <p:sp>
        <p:nvSpPr>
          <p:cNvPr id="53251" name="Rectangle 3"/>
          <p:cNvSpPr>
            <a:spLocks noGrp="1" noChangeArrowheads="1"/>
          </p:cNvSpPr>
          <p:nvPr>
            <p:ph type="title" idx="4294967295"/>
          </p:nvPr>
        </p:nvSpPr>
        <p:spPr>
          <a:xfrm>
            <a:off x="685800" y="-155575"/>
            <a:ext cx="8229600" cy="1143000"/>
          </a:xfrm>
          <a:noFill/>
          <a:effectLst>
            <a:outerShdw dist="35921" dir="2700000" algn="ctr" rotWithShape="0">
              <a:schemeClr val="tx1"/>
            </a:outerShdw>
          </a:effectLst>
        </p:spPr>
        <p:txBody>
          <a:bodyPr/>
          <a:lstStyle/>
          <a:p>
            <a:pPr algn="l"/>
            <a:r>
              <a:rPr lang="en-US" altLang="zh-CN" sz="3000" smtClean="0">
                <a:solidFill>
                  <a:schemeClr val="bg1"/>
                </a:solidFill>
              </a:rPr>
              <a:t>Testing the </a:t>
            </a:r>
            <a:r>
              <a:rPr lang="en-US" altLang="zh-CN" sz="2800" smtClean="0">
                <a:solidFill>
                  <a:schemeClr val="bg1"/>
                </a:solidFill>
              </a:rPr>
              <a:t>Utility and Validity of the Conceptual Framework </a:t>
            </a:r>
            <a:r>
              <a:rPr lang="en-US" altLang="zh-CN" sz="2800" smtClean="0">
                <a:solidFill>
                  <a:schemeClr val="bg1"/>
                </a:solidFill>
                <a:latin typeface="Arial"/>
              </a:rPr>
              <a:t>–</a:t>
            </a:r>
            <a:r>
              <a:rPr lang="en-US" altLang="zh-CN" sz="2800" smtClean="0">
                <a:solidFill>
                  <a:schemeClr val="bg1"/>
                </a:solidFill>
              </a:rPr>
              <a:t> </a:t>
            </a:r>
            <a:r>
              <a:rPr lang="en-US" altLang="zh-CN" sz="3000" smtClean="0">
                <a:solidFill>
                  <a:schemeClr val="bg1"/>
                </a:solidFill>
              </a:rPr>
              <a:t>Display of Analysis</a:t>
            </a:r>
            <a:endParaRPr lang="en-US" sz="3000" smtClean="0">
              <a:solidFill>
                <a:schemeClr val="bg1"/>
              </a:solidFill>
              <a:ea typeface="宋体" pitchFamily="2" charset="-122"/>
            </a:endParaRPr>
          </a:p>
        </p:txBody>
      </p:sp>
      <p:pic>
        <p:nvPicPr>
          <p:cNvPr id="53252" name="Picture 4"/>
          <p:cNvPicPr>
            <a:picLocks noGrp="1" noChangeAspect="1" noChangeArrowheads="1"/>
          </p:cNvPicPr>
          <p:nvPr>
            <p:ph type="body" sz="half" idx="4294967295"/>
          </p:nvPr>
        </p:nvPicPr>
        <p:blipFill>
          <a:blip r:embed="rId4"/>
          <a:srcRect/>
          <a:stretch>
            <a:fillRect/>
          </a:stretch>
        </p:blipFill>
        <p:spPr>
          <a:xfrm>
            <a:off x="112713" y="1219200"/>
            <a:ext cx="9031287" cy="5100638"/>
          </a:xfrm>
          <a:noFill/>
        </p:spPr>
      </p:pic>
    </p:spTree>
    <p:extLst>
      <p:ext uri="{BB962C8B-B14F-4D97-AF65-F5344CB8AC3E}">
        <p14:creationId xmlns:p14="http://schemas.microsoft.com/office/powerpoint/2010/main" val="16013897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shattuck_door"/>
          <p:cNvPicPr>
            <a:picLocks noChangeAspect="1" noChangeArrowheads="1"/>
          </p:cNvPicPr>
          <p:nvPr/>
        </p:nvPicPr>
        <p:blipFill>
          <a:blip r:embed="rId4">
            <a:clrChange>
              <a:clrFrom>
                <a:srgbClr val="FFFFFE"/>
              </a:clrFrom>
              <a:clrTo>
                <a:srgbClr val="FFFFFE">
                  <a:alpha val="0"/>
                </a:srgbClr>
              </a:clrTo>
            </a:clrChange>
          </a:blip>
          <a:srcRect/>
          <a:stretch>
            <a:fillRect/>
          </a:stretch>
        </p:blipFill>
        <p:spPr bwMode="auto">
          <a:xfrm>
            <a:off x="0" y="0"/>
            <a:ext cx="9144000" cy="892175"/>
          </a:xfrm>
          <a:prstGeom prst="rect">
            <a:avLst/>
          </a:prstGeom>
          <a:noFill/>
        </p:spPr>
      </p:pic>
      <p:sp>
        <p:nvSpPr>
          <p:cNvPr id="55299" name="Rectangle 3"/>
          <p:cNvSpPr>
            <a:spLocks noGrp="1" noChangeArrowheads="1"/>
          </p:cNvSpPr>
          <p:nvPr>
            <p:ph type="title" idx="4294967295"/>
          </p:nvPr>
        </p:nvSpPr>
        <p:spPr>
          <a:xfrm>
            <a:off x="457200" y="-117475"/>
            <a:ext cx="8229600" cy="1143000"/>
          </a:xfrm>
          <a:noFill/>
          <a:effectLst>
            <a:outerShdw dist="35921" dir="2700000" algn="ctr" rotWithShape="0">
              <a:schemeClr val="tx1"/>
            </a:outerShdw>
          </a:effectLst>
        </p:spPr>
        <p:txBody>
          <a:bodyPr/>
          <a:lstStyle/>
          <a:p>
            <a:pPr algn="l"/>
            <a:r>
              <a:rPr lang="en-US" altLang="zh-CN" sz="3600" smtClean="0">
                <a:solidFill>
                  <a:schemeClr val="bg1"/>
                </a:solidFill>
              </a:rPr>
              <a:t>Select Findings </a:t>
            </a:r>
            <a:r>
              <a:rPr lang="en-US" altLang="zh-CN" sz="3600" smtClean="0">
                <a:solidFill>
                  <a:schemeClr val="bg1"/>
                </a:solidFill>
                <a:latin typeface="Arial"/>
              </a:rPr>
              <a:t>–</a:t>
            </a:r>
            <a:r>
              <a:rPr lang="en-US" altLang="zh-CN" sz="3600" smtClean="0">
                <a:solidFill>
                  <a:schemeClr val="bg1"/>
                </a:solidFill>
              </a:rPr>
              <a:t> Summary Histograms</a:t>
            </a:r>
            <a:endParaRPr lang="en-US" sz="3600" smtClean="0">
              <a:solidFill>
                <a:schemeClr val="bg1"/>
              </a:solidFill>
              <a:ea typeface="宋体" pitchFamily="2" charset="-122"/>
            </a:endParaRPr>
          </a:p>
        </p:txBody>
      </p:sp>
      <p:graphicFrame>
        <p:nvGraphicFramePr>
          <p:cNvPr id="55300" name="Object 4"/>
          <p:cNvGraphicFramePr>
            <a:graphicFrameLocks noGrp="1" noChangeAspect="1"/>
          </p:cNvGraphicFramePr>
          <p:nvPr>
            <p:ph sz="half" idx="4294967295"/>
          </p:nvPr>
        </p:nvGraphicFramePr>
        <p:xfrm>
          <a:off x="228600" y="990600"/>
          <a:ext cx="8686800" cy="2863850"/>
        </p:xfrm>
        <a:graphic>
          <a:graphicData uri="http://schemas.openxmlformats.org/presentationml/2006/ole">
            <mc:AlternateContent xmlns:mc="http://schemas.openxmlformats.org/markup-compatibility/2006">
              <mc:Choice xmlns:v="urn:schemas-microsoft-com:vml" Requires="v">
                <p:oleObj spid="_x0000_s1025" name="Chart" r:id="rId5" imgW="8782050" imgH="2895600" progId="Excel.Chart.8">
                  <p:embed/>
                </p:oleObj>
              </mc:Choice>
              <mc:Fallback>
                <p:oleObj name="Chart" r:id="rId5" imgW="8782050" imgH="2895600" progId="Excel.Chart.8">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990600"/>
                        <a:ext cx="8686800" cy="286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55301" name="Object 5"/>
          <p:cNvGraphicFramePr>
            <a:graphicFrameLocks noGrp="1" noChangeAspect="1"/>
          </p:cNvGraphicFramePr>
          <p:nvPr>
            <p:ph sz="half" idx="4294967295"/>
          </p:nvPr>
        </p:nvGraphicFramePr>
        <p:xfrm>
          <a:off x="228600" y="3967163"/>
          <a:ext cx="8686800" cy="2871787"/>
        </p:xfrm>
        <a:graphic>
          <a:graphicData uri="http://schemas.openxmlformats.org/presentationml/2006/ole">
            <mc:AlternateContent xmlns:mc="http://schemas.openxmlformats.org/markup-compatibility/2006">
              <mc:Choice xmlns:v="urn:schemas-microsoft-com:vml" Requires="v">
                <p:oleObj spid="_x0000_s1026" name="Chart" r:id="rId7" imgW="8791575" imgH="2905125" progId="Excel.Chart.8">
                  <p:embed/>
                </p:oleObj>
              </mc:Choice>
              <mc:Fallback>
                <p:oleObj name="Chart" r:id="rId7" imgW="8791575" imgH="2905125" progId="Excel.Chart.8">
                  <p:embed/>
                  <p:pic>
                    <p:nvPicPr>
                      <p:cNvPr id="0" name=""/>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3967163"/>
                        <a:ext cx="8686800" cy="2871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81180828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p:txBody>
          <a:bodyPr>
            <a:normAutofit fontScale="90000"/>
          </a:bodyPr>
          <a:lstStyle/>
          <a:p>
            <a:r>
              <a:rPr lang="en-US" sz="4000" smtClean="0"/>
              <a:t>Departmental Engagement Resources Available from PSU on the Web</a:t>
            </a:r>
          </a:p>
        </p:txBody>
      </p:sp>
      <p:sp>
        <p:nvSpPr>
          <p:cNvPr id="46083" name="Rectangle 3"/>
          <p:cNvSpPr>
            <a:spLocks noGrp="1"/>
          </p:cNvSpPr>
          <p:nvPr>
            <p:ph type="body" idx="4294967295"/>
          </p:nvPr>
        </p:nvSpPr>
        <p:spPr>
          <a:xfrm>
            <a:off x="1687513" y="1893888"/>
            <a:ext cx="8229600" cy="4525962"/>
          </a:xfrm>
        </p:spPr>
        <p:txBody>
          <a:bodyPr/>
          <a:lstStyle/>
          <a:p>
            <a:pPr>
              <a:buFont typeface="Arial" charset="0"/>
              <a:buNone/>
            </a:pPr>
            <a:r>
              <a:rPr lang="en-US" smtClean="0">
                <a:hlinkClick r:id="rId2"/>
              </a:rPr>
              <a:t>http://www.pdx.edu/cae/departmental-engagement</a:t>
            </a:r>
            <a:r>
              <a:rPr lang="en-US" smtClean="0"/>
              <a:t> </a:t>
            </a:r>
          </a:p>
          <a:p>
            <a:r>
              <a:rPr lang="en-US" smtClean="0"/>
              <a:t>Why departmental engagement</a:t>
            </a:r>
          </a:p>
          <a:p>
            <a:r>
              <a:rPr lang="en-US" smtClean="0"/>
              <a:t>Examples of departments that work</a:t>
            </a:r>
          </a:p>
          <a:p>
            <a:r>
              <a:rPr lang="en-US" smtClean="0"/>
              <a:t>Strategies that work</a:t>
            </a:r>
          </a:p>
          <a:p>
            <a:r>
              <a:rPr lang="en-US" smtClean="0"/>
              <a:t>Measuring departmental engagement</a:t>
            </a:r>
          </a:p>
        </p:txBody>
      </p:sp>
    </p:spTree>
    <p:extLst>
      <p:ext uri="{BB962C8B-B14F-4D97-AF65-F5344CB8AC3E}">
        <p14:creationId xmlns:p14="http://schemas.microsoft.com/office/powerpoint/2010/main" val="4844445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3"/>
          <p:cNvSpPr>
            <a:spLocks noGrp="1"/>
          </p:cNvSpPr>
          <p:nvPr>
            <p:ph type="title" idx="4294967295"/>
          </p:nvPr>
        </p:nvSpPr>
        <p:spPr>
          <a:xfrm>
            <a:off x="457200" y="258763"/>
            <a:ext cx="8229600" cy="1143000"/>
          </a:xfrm>
        </p:spPr>
        <p:txBody>
          <a:bodyPr/>
          <a:lstStyle/>
          <a:p>
            <a:r>
              <a:rPr lang="en-US" sz="3200" smtClean="0">
                <a:latin typeface="Open Sans"/>
                <a:ea typeface="Open Sans"/>
                <a:cs typeface="Open Sans"/>
              </a:rPr>
              <a:t>Three Connected Theoretical Frameworks</a:t>
            </a:r>
          </a:p>
        </p:txBody>
      </p:sp>
      <p:sp>
        <p:nvSpPr>
          <p:cNvPr id="64515" name="Content Placeholder 4"/>
          <p:cNvSpPr>
            <a:spLocks noGrp="1"/>
          </p:cNvSpPr>
          <p:nvPr>
            <p:ph idx="4294967295"/>
          </p:nvPr>
        </p:nvSpPr>
        <p:spPr>
          <a:xfrm>
            <a:off x="862013" y="1163638"/>
            <a:ext cx="8229600" cy="2947987"/>
          </a:xfrm>
        </p:spPr>
        <p:txBody>
          <a:bodyPr>
            <a:normAutofit fontScale="92500"/>
          </a:bodyPr>
          <a:lstStyle/>
          <a:p>
            <a:r>
              <a:rPr lang="en-US" sz="2400" u="sng" smtClean="0">
                <a:latin typeface="Open Sans"/>
                <a:ea typeface="Open Sans"/>
                <a:cs typeface="Open Sans"/>
              </a:rPr>
              <a:t>Organizational change theory</a:t>
            </a:r>
            <a:r>
              <a:rPr lang="en-US" sz="2400" smtClean="0">
                <a:latin typeface="Open Sans"/>
                <a:ea typeface="Open Sans"/>
                <a:cs typeface="Open Sans"/>
              </a:rPr>
              <a:t> and academic unit transformation (Kotter, 1996, 2008; Kotter and Cohen, 2002)</a:t>
            </a:r>
          </a:p>
          <a:p>
            <a:r>
              <a:rPr lang="en-US" sz="2400" u="sng" smtClean="0">
                <a:latin typeface="Open Sans"/>
                <a:ea typeface="Open Sans"/>
                <a:cs typeface="Open Sans"/>
              </a:rPr>
              <a:t>Institutional theory</a:t>
            </a:r>
            <a:r>
              <a:rPr lang="en-US" sz="2400" smtClean="0">
                <a:latin typeface="Open Sans"/>
                <a:ea typeface="Open Sans"/>
                <a:cs typeface="Open Sans"/>
              </a:rPr>
              <a:t> and connecting community with academic departments (Cook, 1996; DiMaggio &amp; Powell, 1991; Scott, 1987; Selznick, 1948, 1992; Sirianni &amp; Friedland, 1995)</a:t>
            </a:r>
          </a:p>
          <a:p>
            <a:r>
              <a:rPr lang="en-US" sz="2400" u="sng" smtClean="0">
                <a:latin typeface="Open Sans"/>
                <a:ea typeface="Open Sans"/>
                <a:cs typeface="Open Sans"/>
              </a:rPr>
              <a:t>Cultural theory</a:t>
            </a:r>
            <a:r>
              <a:rPr lang="en-US" sz="2400" smtClean="0">
                <a:latin typeface="Open Sans"/>
                <a:ea typeface="Open Sans"/>
                <a:cs typeface="Open Sans"/>
              </a:rPr>
              <a:t> and community-academic unit partnership development (Douglas, 1970, 1982; Thompson et al, 1990; Hood, 1998; Kecskes, 2006)</a:t>
            </a:r>
          </a:p>
        </p:txBody>
      </p:sp>
      <p:sp>
        <p:nvSpPr>
          <p:cNvPr id="64516" name="Rectangle 6"/>
          <p:cNvSpPr>
            <a:spLocks noChangeArrowheads="1"/>
          </p:cNvSpPr>
          <p:nvPr/>
        </p:nvSpPr>
        <p:spPr bwMode="auto">
          <a:xfrm>
            <a:off x="2324100" y="0"/>
            <a:ext cx="4300538" cy="307975"/>
          </a:xfrm>
          <a:prstGeom prst="rect">
            <a:avLst/>
          </a:prstGeom>
          <a:noFill/>
          <a:ln w="9525">
            <a:noFill/>
            <a:miter lim="800000"/>
            <a:headEnd/>
            <a:tailEnd/>
          </a:ln>
        </p:spPr>
        <p:txBody>
          <a:bodyPr>
            <a:spAutoFit/>
          </a:bodyPr>
          <a:lstStyle/>
          <a:p>
            <a:pPr algn="ctr"/>
            <a:r>
              <a:rPr lang="en-US" sz="1400" u="sng">
                <a:solidFill>
                  <a:srgbClr val="7D110C"/>
                </a:solidFill>
                <a:latin typeface="Open Sans"/>
                <a:ea typeface="Open Sans"/>
                <a:cs typeface="Open Sans"/>
              </a:rPr>
              <a:t>IUPUI SERIES ON SERVICE LEARNING RESEARCH</a:t>
            </a:r>
          </a:p>
        </p:txBody>
      </p:sp>
    </p:spTree>
    <p:extLst>
      <p:ext uri="{BB962C8B-B14F-4D97-AF65-F5344CB8AC3E}">
        <p14:creationId xmlns:p14="http://schemas.microsoft.com/office/powerpoint/2010/main" val="33282464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IUPUI Series on Service Learning Research</a:t>
            </a:r>
            <a:endParaRPr lang="en-US" dirty="0"/>
          </a:p>
        </p:txBody>
      </p:sp>
      <p:sp>
        <p:nvSpPr>
          <p:cNvPr id="3" name="Content Placeholder 2"/>
          <p:cNvSpPr>
            <a:spLocks noGrp="1"/>
          </p:cNvSpPr>
          <p:nvPr>
            <p:ph idx="1"/>
          </p:nvPr>
        </p:nvSpPr>
        <p:spPr>
          <a:xfrm>
            <a:off x="1242260" y="1592507"/>
            <a:ext cx="7901740" cy="2948280"/>
          </a:xfrm>
        </p:spPr>
        <p:txBody>
          <a:bodyPr>
            <a:normAutofit fontScale="92500" lnSpcReduction="20000"/>
          </a:bodyPr>
          <a:lstStyle/>
          <a:p>
            <a:pPr>
              <a:buFont typeface="Wingdings" charset="2"/>
              <a:buChar char="Ø"/>
            </a:pPr>
            <a:r>
              <a:rPr lang="en-US" i="1" dirty="0" smtClean="0"/>
              <a:t>Research on Service Learning: </a:t>
            </a:r>
          </a:p>
          <a:p>
            <a:pPr marL="0" indent="0">
              <a:buNone/>
            </a:pPr>
            <a:r>
              <a:rPr lang="en-US" i="1" dirty="0"/>
              <a:t> </a:t>
            </a:r>
            <a:r>
              <a:rPr lang="en-US" i="1" dirty="0" smtClean="0"/>
              <a:t>   Conceptual Frameworks and Assessment</a:t>
            </a:r>
          </a:p>
          <a:p>
            <a:pPr marL="0" indent="0">
              <a:buNone/>
            </a:pPr>
            <a:r>
              <a:rPr lang="en-US" dirty="0"/>
              <a:t>	</a:t>
            </a:r>
            <a:r>
              <a:rPr lang="en-US" dirty="0" smtClean="0"/>
              <a:t>     </a:t>
            </a:r>
            <a:r>
              <a:rPr lang="en-US" dirty="0" err="1" smtClean="0"/>
              <a:t>Vol</a:t>
            </a:r>
            <a:r>
              <a:rPr lang="en-US" dirty="0" smtClean="0"/>
              <a:t> 2A: Students &amp; Faculty</a:t>
            </a:r>
          </a:p>
          <a:p>
            <a:pPr marL="0" indent="0">
              <a:buNone/>
            </a:pPr>
            <a:r>
              <a:rPr lang="en-US" dirty="0" smtClean="0"/>
              <a:t>	     </a:t>
            </a:r>
            <a:r>
              <a:rPr lang="en-US" dirty="0" err="1" smtClean="0"/>
              <a:t>Vol</a:t>
            </a:r>
            <a:r>
              <a:rPr lang="en-US" dirty="0" smtClean="0"/>
              <a:t> 2B: Communities, Institutions, &amp;</a:t>
            </a:r>
          </a:p>
          <a:p>
            <a:pPr marL="0" indent="0">
              <a:buNone/>
            </a:pPr>
            <a:r>
              <a:rPr lang="en-US" dirty="0"/>
              <a:t>	</a:t>
            </a:r>
            <a:r>
              <a:rPr lang="en-US" dirty="0" smtClean="0"/>
              <a:t>	   Partnerships</a:t>
            </a:r>
          </a:p>
          <a:p>
            <a:pPr marL="0" indent="0">
              <a:buNone/>
            </a:pPr>
            <a:r>
              <a:rPr lang="en-US" dirty="0" smtClean="0"/>
              <a:t>    (Stylus 2013)</a:t>
            </a:r>
            <a:endParaRPr lang="en-US" dirty="0"/>
          </a:p>
        </p:txBody>
      </p:sp>
    </p:spTree>
    <p:extLst>
      <p:ext uri="{BB962C8B-B14F-4D97-AF65-F5344CB8AC3E}">
        <p14:creationId xmlns:p14="http://schemas.microsoft.com/office/powerpoint/2010/main" val="22585815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0" y="-76200"/>
            <a:ext cx="6705600" cy="1006475"/>
          </a:xfrm>
          <a:prstGeom prst="rect">
            <a:avLst/>
          </a:prstGeom>
          <a:noFill/>
          <a:ln w="9525">
            <a:noFill/>
            <a:miter lim="800000"/>
            <a:headEnd/>
            <a:tailEnd/>
          </a:ln>
        </p:spPr>
        <p:txBody>
          <a:bodyPr>
            <a:spAutoFit/>
          </a:bodyPr>
          <a:lstStyle/>
          <a:p>
            <a:pPr defTabSz="914400">
              <a:spcBef>
                <a:spcPct val="50000"/>
              </a:spcBef>
            </a:pPr>
            <a:r>
              <a:rPr lang="en-US" sz="3000"/>
              <a:t>Four conceptual “frames” or “worldviews”</a:t>
            </a:r>
          </a:p>
        </p:txBody>
      </p:sp>
      <p:sp>
        <p:nvSpPr>
          <p:cNvPr id="72707" name="Rectangle 3"/>
          <p:cNvSpPr>
            <a:spLocks noChangeArrowheads="1"/>
          </p:cNvSpPr>
          <p:nvPr/>
        </p:nvSpPr>
        <p:spPr bwMode="auto">
          <a:xfrm>
            <a:off x="381000" y="1676400"/>
            <a:ext cx="7010400" cy="3813175"/>
          </a:xfrm>
          <a:prstGeom prst="rect">
            <a:avLst/>
          </a:prstGeom>
          <a:noFill/>
          <a:ln w="9525">
            <a:noFill/>
            <a:miter lim="800000"/>
            <a:headEnd/>
            <a:tailEnd/>
          </a:ln>
        </p:spPr>
        <p:txBody>
          <a:bodyPr>
            <a:spAutoFit/>
          </a:bodyPr>
          <a:lstStyle/>
          <a:p>
            <a:pPr defTabSz="914400">
              <a:buFontTx/>
              <a:buChar char="•"/>
            </a:pPr>
            <a:r>
              <a:rPr lang="en-US" sz="3600"/>
              <a:t> Individualist</a:t>
            </a:r>
          </a:p>
          <a:p>
            <a:pPr defTabSz="914400">
              <a:buFontTx/>
              <a:buChar char="•"/>
            </a:pPr>
            <a:r>
              <a:rPr lang="en-US" sz="3600"/>
              <a:t> Egalitarian</a:t>
            </a:r>
          </a:p>
          <a:p>
            <a:pPr defTabSz="914400">
              <a:buFontTx/>
              <a:buChar char="•"/>
            </a:pPr>
            <a:r>
              <a:rPr lang="en-US" sz="3600"/>
              <a:t> Fatalist</a:t>
            </a:r>
          </a:p>
          <a:p>
            <a:pPr defTabSz="914400">
              <a:buFontTx/>
              <a:buChar char="•"/>
            </a:pPr>
            <a:r>
              <a:rPr lang="en-US" sz="3600"/>
              <a:t> Hierarchist</a:t>
            </a:r>
          </a:p>
          <a:p>
            <a:pPr defTabSz="914400">
              <a:buFontTx/>
              <a:buChar char="•"/>
            </a:pPr>
            <a:endParaRPr lang="en-US" sz="2000"/>
          </a:p>
          <a:p>
            <a:pPr defTabSz="914400"/>
            <a:r>
              <a:rPr lang="en-US" sz="2000"/>
              <a:t>See:</a:t>
            </a:r>
          </a:p>
          <a:p>
            <a:pPr defTabSz="914400"/>
            <a:r>
              <a:rPr lang="en-US" sz="2000"/>
              <a:t>Kecskes, K. (2006). Behind the rhetoric: Applying a cultural theory lens to community-campus partnerships. </a:t>
            </a:r>
            <a:r>
              <a:rPr lang="en-US" sz="2000" i="1"/>
              <a:t>Michigan Journal of Community Service Learning</a:t>
            </a:r>
            <a:r>
              <a:rPr lang="en-US" sz="2000"/>
              <a:t>. Spring, pp. 5-14. </a:t>
            </a:r>
          </a:p>
        </p:txBody>
      </p:sp>
    </p:spTree>
    <p:extLst>
      <p:ext uri="{BB962C8B-B14F-4D97-AF65-F5344CB8AC3E}">
        <p14:creationId xmlns:p14="http://schemas.microsoft.com/office/powerpoint/2010/main" val="22815149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228600" y="0"/>
            <a:ext cx="8229600" cy="1143000"/>
          </a:xfrm>
        </p:spPr>
        <p:txBody>
          <a:bodyPr/>
          <a:lstStyle/>
          <a:p>
            <a:pPr algn="l"/>
            <a:r>
              <a:rPr lang="en-US" i="1" smtClean="0"/>
              <a:t>Individualist</a:t>
            </a:r>
            <a:r>
              <a:rPr lang="en-US" smtClean="0"/>
              <a:t> Worldview</a:t>
            </a:r>
          </a:p>
        </p:txBody>
      </p:sp>
      <p:sp>
        <p:nvSpPr>
          <p:cNvPr id="73731" name="Rectangle 3"/>
          <p:cNvSpPr>
            <a:spLocks noGrp="1" noChangeArrowheads="1"/>
          </p:cNvSpPr>
          <p:nvPr>
            <p:ph type="body" idx="4294967295"/>
          </p:nvPr>
        </p:nvSpPr>
        <p:spPr/>
        <p:txBody>
          <a:bodyPr/>
          <a:lstStyle/>
          <a:p>
            <a:r>
              <a:rPr lang="en-US" smtClean="0"/>
              <a:t>“Rivalry” and “competition” are the watchwords </a:t>
            </a:r>
          </a:p>
          <a:p>
            <a:r>
              <a:rPr lang="en-US" smtClean="0"/>
              <a:t>Possibilities are boundless</a:t>
            </a:r>
          </a:p>
          <a:p>
            <a:r>
              <a:rPr lang="en-US" smtClean="0"/>
              <a:t>Low group, low grid</a:t>
            </a:r>
          </a:p>
          <a:p>
            <a:r>
              <a:rPr lang="en-US" smtClean="0"/>
              <a:t>Advantage: ability to envision and enact significant accomplishments. </a:t>
            </a:r>
          </a:p>
          <a:p>
            <a:r>
              <a:rPr lang="en-US" smtClean="0"/>
              <a:t>Achilles’ heel: private self-interest is put before public or collective interest </a:t>
            </a:r>
          </a:p>
          <a:p>
            <a:endParaRPr lang="en-US" smtClean="0"/>
          </a:p>
          <a:p>
            <a:endParaRPr lang="en-US" smtClean="0"/>
          </a:p>
        </p:txBody>
      </p:sp>
    </p:spTree>
    <p:extLst>
      <p:ext uri="{BB962C8B-B14F-4D97-AF65-F5344CB8AC3E}">
        <p14:creationId xmlns:p14="http://schemas.microsoft.com/office/powerpoint/2010/main" val="674108603"/>
      </p:ext>
    </p:extLst>
  </p:cSld>
  <p:clrMapOvr>
    <a:masterClrMapping/>
  </p:clrMapOvr>
  <p:transition xmlns:p14="http://schemas.microsoft.com/office/powerpoint/2010/mai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228600" y="0"/>
            <a:ext cx="8229600" cy="1143000"/>
          </a:xfrm>
        </p:spPr>
        <p:txBody>
          <a:bodyPr/>
          <a:lstStyle/>
          <a:p>
            <a:pPr algn="l"/>
            <a:r>
              <a:rPr lang="en-US" sz="2800" i="1" smtClean="0"/>
              <a:t>Individualist</a:t>
            </a:r>
            <a:r>
              <a:rPr lang="en-US" sz="2800" smtClean="0"/>
              <a:t> Worldview in </a:t>
            </a:r>
            <a:br>
              <a:rPr lang="en-US" sz="2800" smtClean="0"/>
            </a:br>
            <a:r>
              <a:rPr lang="en-US" sz="2800" smtClean="0"/>
              <a:t>Community-University Partnerships</a:t>
            </a:r>
          </a:p>
        </p:txBody>
      </p:sp>
      <p:sp>
        <p:nvSpPr>
          <p:cNvPr id="74755" name="Rectangle 3"/>
          <p:cNvSpPr>
            <a:spLocks noGrp="1" noChangeArrowheads="1"/>
          </p:cNvSpPr>
          <p:nvPr>
            <p:ph type="body" idx="4294967295"/>
          </p:nvPr>
        </p:nvSpPr>
        <p:spPr/>
        <p:txBody>
          <a:bodyPr/>
          <a:lstStyle/>
          <a:p>
            <a:r>
              <a:rPr lang="en-US" smtClean="0"/>
              <a:t>“We know our objectives, we have our plan, we will be happy to bring this out to the community and show them how and where we intend to move in our development strategy. If they wish to join in, all the better. We are certainly quite open to that kind of collaboration.” </a:t>
            </a:r>
          </a:p>
          <a:p>
            <a:pPr lvl="2"/>
            <a:r>
              <a:rPr lang="en-US" smtClean="0"/>
              <a:t>Personal communication with a senior campus development officer (January 2004)</a:t>
            </a:r>
          </a:p>
          <a:p>
            <a:endParaRPr lang="en-US" smtClean="0"/>
          </a:p>
        </p:txBody>
      </p:sp>
    </p:spTree>
    <p:extLst>
      <p:ext uri="{BB962C8B-B14F-4D97-AF65-F5344CB8AC3E}">
        <p14:creationId xmlns:p14="http://schemas.microsoft.com/office/powerpoint/2010/main" val="3932289457"/>
      </p:ext>
    </p:extLst>
  </p:cSld>
  <p:clrMapOvr>
    <a:masterClrMapping/>
  </p:clrMapOvr>
  <p:transition xmlns:p14="http://schemas.microsoft.com/office/powerpoint/2010/mai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457200" y="0"/>
            <a:ext cx="8229600" cy="1143000"/>
          </a:xfrm>
        </p:spPr>
        <p:txBody>
          <a:bodyPr/>
          <a:lstStyle/>
          <a:p>
            <a:pPr algn="l"/>
            <a:r>
              <a:rPr lang="en-US" sz="3600" i="1" smtClean="0"/>
              <a:t>Egalitarian</a:t>
            </a:r>
            <a:r>
              <a:rPr lang="en-US" sz="3600" smtClean="0"/>
              <a:t> Worldview</a:t>
            </a:r>
          </a:p>
        </p:txBody>
      </p:sp>
      <p:sp>
        <p:nvSpPr>
          <p:cNvPr id="75779" name="Rectangle 3"/>
          <p:cNvSpPr>
            <a:spLocks noGrp="1" noChangeArrowheads="1"/>
          </p:cNvSpPr>
          <p:nvPr>
            <p:ph type="body" idx="4294967295"/>
          </p:nvPr>
        </p:nvSpPr>
        <p:spPr/>
        <p:txBody>
          <a:bodyPr/>
          <a:lstStyle/>
          <a:p>
            <a:pPr>
              <a:lnSpc>
                <a:spcPct val="90000"/>
              </a:lnSpc>
            </a:pPr>
            <a:r>
              <a:rPr lang="en-US" sz="2800" smtClean="0"/>
              <a:t>“Mutual responsibility” are the watchwords</a:t>
            </a:r>
          </a:p>
          <a:p>
            <a:pPr>
              <a:lnSpc>
                <a:spcPct val="90000"/>
              </a:lnSpc>
            </a:pPr>
            <a:r>
              <a:rPr lang="en-US" sz="2800" smtClean="0"/>
              <a:t>High group, low grid</a:t>
            </a:r>
          </a:p>
          <a:p>
            <a:pPr>
              <a:lnSpc>
                <a:spcPct val="90000"/>
              </a:lnSpc>
            </a:pPr>
            <a:r>
              <a:rPr lang="en-US" sz="2800" smtClean="0"/>
              <a:t>an active orientation toward the world based on the collective will of the group</a:t>
            </a:r>
          </a:p>
          <a:p>
            <a:pPr>
              <a:lnSpc>
                <a:spcPct val="90000"/>
              </a:lnSpc>
            </a:pPr>
            <a:r>
              <a:rPr lang="en-US" sz="2800" smtClean="0"/>
              <a:t>Resources are precarious </a:t>
            </a:r>
          </a:p>
          <a:p>
            <a:pPr>
              <a:lnSpc>
                <a:spcPct val="90000"/>
              </a:lnSpc>
            </a:pPr>
            <a:r>
              <a:rPr lang="en-US" sz="2800" smtClean="0"/>
              <a:t>Approach to action is often dialogue-focused, generally based on a “town meeting democracy” process model, and guided by a communal viewpoint</a:t>
            </a:r>
          </a:p>
          <a:p>
            <a:pPr>
              <a:lnSpc>
                <a:spcPct val="90000"/>
              </a:lnSpc>
            </a:pPr>
            <a:r>
              <a:rPr lang="en-US" sz="2800" smtClean="0"/>
              <a:t>Bias for decentralized self-governing units  </a:t>
            </a:r>
          </a:p>
          <a:p>
            <a:pPr>
              <a:lnSpc>
                <a:spcPct val="90000"/>
              </a:lnSpc>
            </a:pPr>
            <a:endParaRPr lang="en-US" sz="2800" smtClean="0"/>
          </a:p>
        </p:txBody>
      </p:sp>
    </p:spTree>
    <p:extLst>
      <p:ext uri="{BB962C8B-B14F-4D97-AF65-F5344CB8AC3E}">
        <p14:creationId xmlns:p14="http://schemas.microsoft.com/office/powerpoint/2010/main" val="1023154493"/>
      </p:ext>
    </p:extLst>
  </p:cSld>
  <p:clrMapOvr>
    <a:masterClrMapping/>
  </p:clrMapOvr>
  <p:transition xmlns:p14="http://schemas.microsoft.com/office/powerpoint/2010/mai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a:xfrm>
            <a:off x="457200" y="0"/>
            <a:ext cx="8229600" cy="1143000"/>
          </a:xfrm>
        </p:spPr>
        <p:txBody>
          <a:bodyPr/>
          <a:lstStyle/>
          <a:p>
            <a:pPr algn="l"/>
            <a:r>
              <a:rPr lang="en-US" sz="3600" i="1" smtClean="0"/>
              <a:t>Egalitarian</a:t>
            </a:r>
            <a:r>
              <a:rPr lang="en-US" sz="3600" smtClean="0"/>
              <a:t> Worldview</a:t>
            </a:r>
          </a:p>
        </p:txBody>
      </p:sp>
      <p:sp>
        <p:nvSpPr>
          <p:cNvPr id="76803" name="Rectangle 3"/>
          <p:cNvSpPr>
            <a:spLocks noGrp="1" noChangeArrowheads="1"/>
          </p:cNvSpPr>
          <p:nvPr>
            <p:ph type="body" idx="4294967295"/>
          </p:nvPr>
        </p:nvSpPr>
        <p:spPr>
          <a:xfrm>
            <a:off x="533400" y="1219200"/>
            <a:ext cx="8229600" cy="4525963"/>
          </a:xfrm>
        </p:spPr>
        <p:txBody>
          <a:bodyPr/>
          <a:lstStyle/>
          <a:p>
            <a:r>
              <a:rPr lang="en-US" sz="2800" smtClean="0"/>
              <a:t>Positive</a:t>
            </a:r>
          </a:p>
          <a:p>
            <a:pPr lvl="1"/>
            <a:r>
              <a:rPr lang="en-US" sz="2400" smtClean="0"/>
              <a:t>communal sense of belonging</a:t>
            </a:r>
          </a:p>
          <a:p>
            <a:pPr lvl="1"/>
            <a:r>
              <a:rPr lang="en-US" sz="2400" smtClean="0"/>
              <a:t>empowerment</a:t>
            </a:r>
          </a:p>
          <a:p>
            <a:pPr lvl="1"/>
            <a:r>
              <a:rPr lang="en-US" sz="2400" smtClean="0"/>
              <a:t>control over ones collective fate</a:t>
            </a:r>
          </a:p>
          <a:p>
            <a:pPr lvl="1"/>
            <a:r>
              <a:rPr lang="en-US" sz="2400" smtClean="0"/>
              <a:t>large commitment when consensus is achieved</a:t>
            </a:r>
          </a:p>
          <a:p>
            <a:r>
              <a:rPr lang="en-US" sz="2800" smtClean="0"/>
              <a:t>Negative</a:t>
            </a:r>
          </a:p>
          <a:p>
            <a:pPr lvl="1"/>
            <a:r>
              <a:rPr lang="en-US" sz="2400" smtClean="0"/>
              <a:t>endless debate</a:t>
            </a:r>
          </a:p>
          <a:p>
            <a:pPr lvl="1"/>
            <a:r>
              <a:rPr lang="en-US" sz="2400" smtClean="0"/>
              <a:t>unchecked feuding</a:t>
            </a:r>
          </a:p>
          <a:p>
            <a:pPr lvl="1"/>
            <a:r>
              <a:rPr lang="en-US" sz="2400" smtClean="0"/>
              <a:t>no higher authority to break deadlocks</a:t>
            </a:r>
          </a:p>
        </p:txBody>
      </p:sp>
    </p:spTree>
    <p:extLst>
      <p:ext uri="{BB962C8B-B14F-4D97-AF65-F5344CB8AC3E}">
        <p14:creationId xmlns:p14="http://schemas.microsoft.com/office/powerpoint/2010/main" val="153365051"/>
      </p:ext>
    </p:extLst>
  </p:cSld>
  <p:clrMapOvr>
    <a:masterClrMapping/>
  </p:clrMapOvr>
  <p:transition xmlns:p14="http://schemas.microsoft.com/office/powerpoint/2010/mai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a:xfrm>
            <a:off x="304800" y="0"/>
            <a:ext cx="8229600" cy="1143000"/>
          </a:xfrm>
        </p:spPr>
        <p:txBody>
          <a:bodyPr/>
          <a:lstStyle/>
          <a:p>
            <a:pPr algn="l"/>
            <a:r>
              <a:rPr lang="en-US" sz="2800" i="1" smtClean="0"/>
              <a:t>Egalitarian</a:t>
            </a:r>
            <a:r>
              <a:rPr lang="en-US" sz="2800" smtClean="0"/>
              <a:t> Worldview in </a:t>
            </a:r>
            <a:br>
              <a:rPr lang="en-US" sz="2800" smtClean="0"/>
            </a:br>
            <a:r>
              <a:rPr lang="en-US" sz="2800" smtClean="0"/>
              <a:t>Community-University Partnerships</a:t>
            </a:r>
          </a:p>
        </p:txBody>
      </p:sp>
      <p:sp>
        <p:nvSpPr>
          <p:cNvPr id="77827" name="Rectangle 3"/>
          <p:cNvSpPr>
            <a:spLocks noGrp="1" noChangeArrowheads="1"/>
          </p:cNvSpPr>
          <p:nvPr>
            <p:ph type="body" idx="4294967295"/>
          </p:nvPr>
        </p:nvSpPr>
        <p:spPr/>
        <p:txBody>
          <a:bodyPr/>
          <a:lstStyle/>
          <a:p>
            <a:pPr>
              <a:lnSpc>
                <a:spcPct val="90000"/>
              </a:lnSpc>
              <a:buFont typeface="Arial" charset="0"/>
              <a:buNone/>
            </a:pPr>
            <a:r>
              <a:rPr lang="en-US" altLang="en-US" smtClean="0"/>
              <a:t> 	Community Engagement describes the collaboration between higher education institutions and their larger communities (local, regional/state, national, global) for the mutually beneficial exchange of knowledge and resources in a context of partnership and reciprocity.  </a:t>
            </a:r>
          </a:p>
          <a:p>
            <a:pPr>
              <a:lnSpc>
                <a:spcPct val="90000"/>
              </a:lnSpc>
              <a:buFont typeface="Arial" charset="0"/>
              <a:buNone/>
            </a:pPr>
            <a:endParaRPr lang="en-US" altLang="en-US" smtClean="0"/>
          </a:p>
          <a:p>
            <a:pPr>
              <a:lnSpc>
                <a:spcPct val="90000"/>
              </a:lnSpc>
              <a:buFont typeface="Arial" charset="0"/>
              <a:buNone/>
            </a:pPr>
            <a:r>
              <a:rPr lang="en-US" altLang="en-US" smtClean="0"/>
              <a:t>	- Carnegie Classification Project 2006</a:t>
            </a:r>
            <a:endParaRPr lang="en-US" smtClean="0"/>
          </a:p>
          <a:p>
            <a:pPr>
              <a:lnSpc>
                <a:spcPct val="90000"/>
              </a:lnSpc>
            </a:pPr>
            <a:endParaRPr lang="en-US" smtClean="0"/>
          </a:p>
        </p:txBody>
      </p:sp>
    </p:spTree>
    <p:extLst>
      <p:ext uri="{BB962C8B-B14F-4D97-AF65-F5344CB8AC3E}">
        <p14:creationId xmlns:p14="http://schemas.microsoft.com/office/powerpoint/2010/main" val="2801847573"/>
      </p:ext>
    </p:extLst>
  </p:cSld>
  <p:clrMapOvr>
    <a:masterClrMapping/>
  </p:clrMapOvr>
  <p:transition xmlns:p14="http://schemas.microsoft.com/office/powerpoint/2010/mai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304800" y="0"/>
            <a:ext cx="8229600" cy="1143000"/>
          </a:xfrm>
        </p:spPr>
        <p:txBody>
          <a:bodyPr/>
          <a:lstStyle/>
          <a:p>
            <a:pPr algn="l"/>
            <a:r>
              <a:rPr lang="en-US" sz="4000" i="1" smtClean="0"/>
              <a:t>Fatalist</a:t>
            </a:r>
            <a:r>
              <a:rPr lang="en-US" sz="4000" smtClean="0"/>
              <a:t> Worldview</a:t>
            </a:r>
          </a:p>
        </p:txBody>
      </p:sp>
      <p:sp>
        <p:nvSpPr>
          <p:cNvPr id="78851" name="Rectangle 3"/>
          <p:cNvSpPr>
            <a:spLocks noGrp="1" noChangeArrowheads="1"/>
          </p:cNvSpPr>
          <p:nvPr>
            <p:ph type="body" idx="4294967295"/>
          </p:nvPr>
        </p:nvSpPr>
        <p:spPr/>
        <p:txBody>
          <a:bodyPr/>
          <a:lstStyle/>
          <a:p>
            <a:r>
              <a:rPr lang="en-US" sz="2800" smtClean="0"/>
              <a:t>“Resilience” is watchword</a:t>
            </a:r>
          </a:p>
          <a:p>
            <a:r>
              <a:rPr lang="en-US" sz="2800" smtClean="0"/>
              <a:t>Low group (low trust), high grid (feelings of constraint by externally imposed rules)</a:t>
            </a:r>
          </a:p>
          <a:p>
            <a:r>
              <a:rPr lang="en-US" sz="2800" smtClean="0"/>
              <a:t>Emphasis on unpredictability and unintended effects</a:t>
            </a:r>
          </a:p>
          <a:p>
            <a:r>
              <a:rPr lang="en-US" sz="2800" smtClean="0"/>
              <a:t>Lack of control over destiny</a:t>
            </a:r>
          </a:p>
          <a:p>
            <a:r>
              <a:rPr lang="en-US" sz="2800" smtClean="0"/>
              <a:t>World as resource poor</a:t>
            </a:r>
          </a:p>
          <a:p>
            <a:r>
              <a:rPr lang="en-US" sz="2800" smtClean="0"/>
              <a:t>Advantage: resilience</a:t>
            </a:r>
          </a:p>
          <a:p>
            <a:r>
              <a:rPr lang="en-US" sz="2800" smtClean="0"/>
              <a:t>Disadvantage: unwilling to plan</a:t>
            </a:r>
          </a:p>
          <a:p>
            <a:endParaRPr lang="en-US" sz="2800" smtClean="0"/>
          </a:p>
        </p:txBody>
      </p:sp>
    </p:spTree>
    <p:extLst>
      <p:ext uri="{BB962C8B-B14F-4D97-AF65-F5344CB8AC3E}">
        <p14:creationId xmlns:p14="http://schemas.microsoft.com/office/powerpoint/2010/main" val="2040593637"/>
      </p:ext>
    </p:extLst>
  </p:cSld>
  <p:clrMapOvr>
    <a:masterClrMapping/>
  </p:clrMapOvr>
  <p:transition xmlns:p14="http://schemas.microsoft.com/office/powerpoint/2010/mai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0" y="0"/>
            <a:ext cx="8229600" cy="1143000"/>
          </a:xfrm>
        </p:spPr>
        <p:txBody>
          <a:bodyPr/>
          <a:lstStyle/>
          <a:p>
            <a:pPr algn="l"/>
            <a:r>
              <a:rPr lang="en-US" sz="2800" i="1" smtClean="0"/>
              <a:t>Fatalist</a:t>
            </a:r>
            <a:r>
              <a:rPr lang="en-US" sz="2800" smtClean="0"/>
              <a:t> Worldview in </a:t>
            </a:r>
            <a:br>
              <a:rPr lang="en-US" sz="2800" smtClean="0"/>
            </a:br>
            <a:r>
              <a:rPr lang="en-US" sz="2800" smtClean="0"/>
              <a:t>Community-University Partnerships</a:t>
            </a:r>
          </a:p>
        </p:txBody>
      </p:sp>
      <p:sp>
        <p:nvSpPr>
          <p:cNvPr id="79875" name="Rectangle 3"/>
          <p:cNvSpPr>
            <a:spLocks noGrp="1" noChangeArrowheads="1"/>
          </p:cNvSpPr>
          <p:nvPr>
            <p:ph type="body" idx="4294967295"/>
          </p:nvPr>
        </p:nvSpPr>
        <p:spPr/>
        <p:txBody>
          <a:bodyPr/>
          <a:lstStyle/>
          <a:p>
            <a:r>
              <a:rPr lang="en-US" smtClean="0"/>
              <a:t>Chorus in classical Greek theatre</a:t>
            </a:r>
          </a:p>
          <a:p>
            <a:pPr lvl="1"/>
            <a:r>
              <a:rPr lang="en-US" smtClean="0"/>
              <a:t>Sideline commentators</a:t>
            </a:r>
          </a:p>
          <a:p>
            <a:r>
              <a:rPr lang="en-US" smtClean="0"/>
              <a:t>Randomness 1 (campus side)</a:t>
            </a:r>
          </a:p>
          <a:p>
            <a:pPr lvl="1"/>
            <a:r>
              <a:rPr lang="en-US" smtClean="0"/>
              <a:t>Who comes to mind, or called recently</a:t>
            </a:r>
          </a:p>
          <a:p>
            <a:r>
              <a:rPr lang="en-US" smtClean="0"/>
              <a:t>Randomness 2 (community side)</a:t>
            </a:r>
          </a:p>
          <a:p>
            <a:pPr lvl="1"/>
            <a:r>
              <a:rPr lang="en-US" smtClean="0"/>
              <a:t>Who showed up?</a:t>
            </a:r>
          </a:p>
          <a:p>
            <a:pPr lvl="1"/>
            <a:r>
              <a:rPr lang="en-US" smtClean="0"/>
              <a:t>Partnership by lot</a:t>
            </a:r>
          </a:p>
          <a:p>
            <a:pPr lvl="1"/>
            <a:endParaRPr lang="en-US" smtClean="0"/>
          </a:p>
          <a:p>
            <a:endParaRPr lang="en-US" smtClean="0"/>
          </a:p>
          <a:p>
            <a:endParaRPr lang="en-US" smtClean="0"/>
          </a:p>
        </p:txBody>
      </p:sp>
    </p:spTree>
    <p:extLst>
      <p:ext uri="{BB962C8B-B14F-4D97-AF65-F5344CB8AC3E}">
        <p14:creationId xmlns:p14="http://schemas.microsoft.com/office/powerpoint/2010/main" val="4145123943"/>
      </p:ext>
    </p:extLst>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381000" y="152400"/>
            <a:ext cx="8229600" cy="1143000"/>
          </a:xfrm>
        </p:spPr>
        <p:txBody>
          <a:bodyPr/>
          <a:lstStyle/>
          <a:p>
            <a:pPr algn="l"/>
            <a:r>
              <a:rPr lang="en-US" sz="3600" i="1" smtClean="0"/>
              <a:t>Hierarchist</a:t>
            </a:r>
            <a:r>
              <a:rPr lang="en-US" sz="3600" smtClean="0"/>
              <a:t> Worldview</a:t>
            </a:r>
          </a:p>
        </p:txBody>
      </p:sp>
      <p:sp>
        <p:nvSpPr>
          <p:cNvPr id="80899" name="Rectangle 3"/>
          <p:cNvSpPr>
            <a:spLocks noGrp="1" noChangeArrowheads="1"/>
          </p:cNvSpPr>
          <p:nvPr>
            <p:ph type="body" idx="4294967295"/>
          </p:nvPr>
        </p:nvSpPr>
        <p:spPr>
          <a:xfrm>
            <a:off x="457200" y="1295400"/>
            <a:ext cx="8229600" cy="4525963"/>
          </a:xfrm>
        </p:spPr>
        <p:txBody>
          <a:bodyPr/>
          <a:lstStyle/>
          <a:p>
            <a:pPr>
              <a:lnSpc>
                <a:spcPct val="80000"/>
              </a:lnSpc>
            </a:pPr>
            <a:r>
              <a:rPr lang="en-US" sz="2800" smtClean="0"/>
              <a:t>Watchword is “steering”</a:t>
            </a:r>
          </a:p>
          <a:p>
            <a:pPr>
              <a:lnSpc>
                <a:spcPct val="80000"/>
              </a:lnSpc>
            </a:pPr>
            <a:r>
              <a:rPr lang="en-US" sz="2800" smtClean="0"/>
              <a:t>High group, high grid</a:t>
            </a:r>
          </a:p>
          <a:p>
            <a:pPr>
              <a:lnSpc>
                <a:spcPct val="80000"/>
              </a:lnSpc>
            </a:pPr>
            <a:r>
              <a:rPr lang="en-US" sz="2800" smtClean="0"/>
              <a:t>Experts use technology to tame the environment</a:t>
            </a:r>
          </a:p>
          <a:p>
            <a:pPr>
              <a:lnSpc>
                <a:spcPct val="80000"/>
              </a:lnSpc>
            </a:pPr>
            <a:r>
              <a:rPr lang="en-US" sz="2800" smtClean="0"/>
              <a:t>Examples: Traditional Chinese society, American military</a:t>
            </a:r>
          </a:p>
          <a:p>
            <a:pPr>
              <a:lnSpc>
                <a:spcPct val="80000"/>
              </a:lnSpc>
            </a:pPr>
            <a:r>
              <a:rPr lang="en-US" sz="2800" smtClean="0"/>
              <a:t>Advantage</a:t>
            </a:r>
          </a:p>
          <a:p>
            <a:pPr lvl="1">
              <a:lnSpc>
                <a:spcPct val="80000"/>
              </a:lnSpc>
            </a:pPr>
            <a:r>
              <a:rPr lang="en-US" sz="2400" smtClean="0"/>
              <a:t>Ability to focus technological and human resources on a challenge</a:t>
            </a:r>
          </a:p>
          <a:p>
            <a:pPr>
              <a:lnSpc>
                <a:spcPct val="80000"/>
              </a:lnSpc>
            </a:pPr>
            <a:r>
              <a:rPr lang="en-US" sz="2800" smtClean="0"/>
              <a:t>Disadvantage</a:t>
            </a:r>
          </a:p>
          <a:p>
            <a:pPr lvl="1">
              <a:lnSpc>
                <a:spcPct val="80000"/>
              </a:lnSpc>
            </a:pPr>
            <a:r>
              <a:rPr lang="en-US" sz="2400" smtClean="0"/>
              <a:t>Insufficient foundational questions can lead to disaster</a:t>
            </a:r>
          </a:p>
          <a:p>
            <a:pPr>
              <a:lnSpc>
                <a:spcPct val="80000"/>
              </a:lnSpc>
            </a:pPr>
            <a:endParaRPr lang="en-US" sz="2800" smtClean="0"/>
          </a:p>
          <a:p>
            <a:pPr>
              <a:lnSpc>
                <a:spcPct val="80000"/>
              </a:lnSpc>
            </a:pPr>
            <a:endParaRPr lang="en-US" sz="2800" smtClean="0"/>
          </a:p>
        </p:txBody>
      </p:sp>
    </p:spTree>
    <p:extLst>
      <p:ext uri="{BB962C8B-B14F-4D97-AF65-F5344CB8AC3E}">
        <p14:creationId xmlns:p14="http://schemas.microsoft.com/office/powerpoint/2010/main" val="1630256995"/>
      </p:ext>
    </p:extLst>
  </p:cSld>
  <p:clrMapOvr>
    <a:masterClrMapping/>
  </p:clrMapOvr>
  <p:transition xmlns:p14="http://schemas.microsoft.com/office/powerpoint/2010/mai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0" y="-152400"/>
            <a:ext cx="8229600" cy="1143000"/>
          </a:xfrm>
        </p:spPr>
        <p:txBody>
          <a:bodyPr/>
          <a:lstStyle/>
          <a:p>
            <a:pPr algn="l"/>
            <a:r>
              <a:rPr lang="en-US" sz="3200" i="1" smtClean="0"/>
              <a:t>Hierarchist</a:t>
            </a:r>
            <a:r>
              <a:rPr lang="en-US" sz="3200" smtClean="0"/>
              <a:t> Worldview in </a:t>
            </a:r>
            <a:br>
              <a:rPr lang="en-US" sz="3200" smtClean="0"/>
            </a:br>
            <a:r>
              <a:rPr lang="en-US" sz="3200" smtClean="0"/>
              <a:t>Community-University Partnerships</a:t>
            </a:r>
          </a:p>
        </p:txBody>
      </p:sp>
      <p:sp>
        <p:nvSpPr>
          <p:cNvPr id="81923" name="Rectangle 3"/>
          <p:cNvSpPr>
            <a:spLocks noGrp="1" noChangeArrowheads="1"/>
          </p:cNvSpPr>
          <p:nvPr>
            <p:ph type="body" idx="4294967295"/>
          </p:nvPr>
        </p:nvSpPr>
        <p:spPr/>
        <p:txBody>
          <a:bodyPr/>
          <a:lstStyle/>
          <a:p>
            <a:r>
              <a:rPr lang="en-US" sz="2800" smtClean="0"/>
              <a:t>Based on community needs and campus assets</a:t>
            </a:r>
          </a:p>
          <a:p>
            <a:r>
              <a:rPr lang="en-US" sz="2800" smtClean="0"/>
              <a:t>Problems defined by campus</a:t>
            </a:r>
          </a:p>
          <a:p>
            <a:r>
              <a:rPr lang="en-US" sz="2800" smtClean="0"/>
              <a:t>Leadership and authority (including fiscal) at campus side</a:t>
            </a:r>
          </a:p>
          <a:p>
            <a:r>
              <a:rPr lang="en-US" sz="2800" smtClean="0"/>
              <a:t>Awards bestowed to campus constituents</a:t>
            </a:r>
          </a:p>
          <a:p>
            <a:r>
              <a:rPr lang="en-US" sz="2800" smtClean="0"/>
              <a:t>Community is compliant, mostly passive and appreciative</a:t>
            </a:r>
          </a:p>
          <a:p>
            <a:r>
              <a:rPr lang="en-US" sz="2800" smtClean="0"/>
              <a:t>Campus = purveyor of services</a:t>
            </a:r>
          </a:p>
          <a:p>
            <a:r>
              <a:rPr lang="en-US" sz="2800" smtClean="0"/>
              <a:t>Community = recipient of services</a:t>
            </a:r>
          </a:p>
          <a:p>
            <a:endParaRPr lang="en-US" sz="2800" smtClean="0"/>
          </a:p>
          <a:p>
            <a:endParaRPr lang="en-US" sz="2800" smtClean="0"/>
          </a:p>
        </p:txBody>
      </p:sp>
    </p:spTree>
    <p:extLst>
      <p:ext uri="{BB962C8B-B14F-4D97-AF65-F5344CB8AC3E}">
        <p14:creationId xmlns:p14="http://schemas.microsoft.com/office/powerpoint/2010/main" val="60111820"/>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4836"/>
            <a:ext cx="8229600" cy="2948280"/>
          </a:xfrm>
        </p:spPr>
        <p:txBody>
          <a:bodyPr/>
          <a:lstStyle/>
          <a:p>
            <a:pPr marL="0" lvl="0" indent="0">
              <a:buNone/>
            </a:pPr>
            <a:endParaRPr lang="en-US" dirty="0"/>
          </a:p>
          <a:p>
            <a:endParaRPr lang="en-US" dirty="0"/>
          </a:p>
        </p:txBody>
      </p:sp>
      <p:graphicFrame>
        <p:nvGraphicFramePr>
          <p:cNvPr id="4" name="Diagram 3"/>
          <p:cNvGraphicFramePr/>
          <p:nvPr>
            <p:extLst>
              <p:ext uri="{D42A27DB-BD31-4B8C-83A1-F6EECF244321}">
                <p14:modId xmlns:p14="http://schemas.microsoft.com/office/powerpoint/2010/main" val="1891701066"/>
              </p:ext>
            </p:extLst>
          </p:nvPr>
        </p:nvGraphicFramePr>
        <p:xfrm>
          <a:off x="1316182" y="311719"/>
          <a:ext cx="7619999" cy="5380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9774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23"/>
          <p:cNvPicPr>
            <a:picLocks noChangeAspect="1" noChangeArrowheads="1"/>
          </p:cNvPicPr>
          <p:nvPr/>
        </p:nvPicPr>
        <p:blipFill>
          <a:blip r:embed="rId2"/>
          <a:srcRect/>
          <a:stretch>
            <a:fillRect/>
          </a:stretch>
        </p:blipFill>
        <p:spPr bwMode="auto">
          <a:xfrm>
            <a:off x="609600" y="914400"/>
            <a:ext cx="7921625" cy="5791200"/>
          </a:xfrm>
          <a:prstGeom prst="rect">
            <a:avLst/>
          </a:prstGeom>
          <a:noFill/>
        </p:spPr>
      </p:pic>
      <p:sp>
        <p:nvSpPr>
          <p:cNvPr id="83971" name="Text Box 3"/>
          <p:cNvSpPr txBox="1">
            <a:spLocks noChangeArrowheads="1"/>
          </p:cNvSpPr>
          <p:nvPr/>
        </p:nvSpPr>
        <p:spPr bwMode="auto">
          <a:xfrm>
            <a:off x="381000" y="106363"/>
            <a:ext cx="5562600" cy="579437"/>
          </a:xfrm>
          <a:prstGeom prst="rect">
            <a:avLst/>
          </a:prstGeom>
          <a:noFill/>
          <a:ln w="9525">
            <a:noFill/>
            <a:miter lim="800000"/>
            <a:headEnd/>
            <a:tailEnd/>
          </a:ln>
          <a:effectLst/>
        </p:spPr>
        <p:txBody>
          <a:bodyPr>
            <a:spAutoFit/>
          </a:bodyPr>
          <a:lstStyle/>
          <a:p>
            <a:pPr>
              <a:spcBef>
                <a:spcPct val="50000"/>
              </a:spcBef>
            </a:pPr>
            <a:r>
              <a:rPr lang="en-US" sz="3200"/>
              <a:t>How does it all fit into place?</a:t>
            </a:r>
          </a:p>
        </p:txBody>
      </p:sp>
    </p:spTree>
    <p:extLst>
      <p:ext uri="{BB962C8B-B14F-4D97-AF65-F5344CB8AC3E}">
        <p14:creationId xmlns:p14="http://schemas.microsoft.com/office/powerpoint/2010/main" val="9258501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5010" name="Group 2"/>
          <p:cNvGraphicFramePr>
            <a:graphicFrameLocks noGrp="1"/>
          </p:cNvGraphicFramePr>
          <p:nvPr/>
        </p:nvGraphicFramePr>
        <p:xfrm>
          <a:off x="2438400" y="2133600"/>
          <a:ext cx="4038600" cy="3165475"/>
        </p:xfrm>
        <a:graphic>
          <a:graphicData uri="http://schemas.openxmlformats.org/drawingml/2006/table">
            <a:tbl>
              <a:tblPr/>
              <a:tblGrid>
                <a:gridCol w="2054225"/>
                <a:gridCol w="1984375"/>
              </a:tblGrid>
              <a:tr h="1254125">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1" i="0" u="sng" strike="noStrike" cap="none" normalizeH="0" baseline="0" smtClean="0">
                          <a:ln>
                            <a:noFill/>
                          </a:ln>
                          <a:solidFill>
                            <a:schemeClr val="tx1"/>
                          </a:solidFill>
                          <a:effectLst/>
                          <a:latin typeface="Times New Roman" pitchFamily="18" charset="0"/>
                          <a:cs typeface="Times New Roman" pitchFamily="18" charset="0"/>
                        </a:rPr>
                        <a:t>A Fatalist Way</a:t>
                      </a:r>
                      <a:endParaRPr kumimoji="0" lang="en-US" sz="10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Skeptical or critical approach, low cooperation, rule-bound, and suspect of planning.</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1" u="none" strike="noStrike" cap="none" normalizeH="0" baseline="0" smtClean="0">
                          <a:ln>
                            <a:noFill/>
                          </a:ln>
                          <a:solidFill>
                            <a:schemeClr val="tx1"/>
                          </a:solidFill>
                          <a:effectLst/>
                          <a:latin typeface="Times New Roman" pitchFamily="18" charset="0"/>
                          <a:cs typeface="Times New Roman" pitchFamily="18" charset="0"/>
                        </a:rPr>
                        <a:t>Application:</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Helpful to keep partnership expectations realistic.</a:t>
                      </a:r>
                      <a:endParaRPr kumimoji="0" lang="en-US" sz="1800" b="0" i="0" u="none" strike="noStrike" cap="none" normalizeH="0" baseline="0" smtClean="0">
                        <a:ln>
                          <a:noFill/>
                        </a:ln>
                        <a:solidFill>
                          <a:schemeClr val="tx1"/>
                        </a:solidFill>
                        <a:effectLst/>
                        <a:latin typeface="Cambria" pitchFamily="18"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1" i="0" u="sng" strike="noStrike" cap="none" normalizeH="0" baseline="0" smtClean="0">
                          <a:ln>
                            <a:noFill/>
                          </a:ln>
                          <a:solidFill>
                            <a:schemeClr val="tx1"/>
                          </a:solidFill>
                          <a:effectLst/>
                          <a:latin typeface="Times New Roman" pitchFamily="18" charset="0"/>
                          <a:cs typeface="Times New Roman" pitchFamily="18" charset="0"/>
                        </a:rPr>
                        <a:t>A Hierarchist Way</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Rule-bound and organizationally cohesive.</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1" u="none" strike="noStrike" cap="none" normalizeH="0" baseline="0" smtClean="0">
                          <a:ln>
                            <a:noFill/>
                          </a:ln>
                          <a:solidFill>
                            <a:schemeClr val="tx1"/>
                          </a:solidFill>
                          <a:effectLst/>
                          <a:latin typeface="Times New Roman" pitchFamily="18" charset="0"/>
                          <a:cs typeface="Times New Roman" pitchFamily="18" charset="0"/>
                        </a:rPr>
                        <a:t>Application:</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Technology transfer by experts.</a:t>
                      </a:r>
                      <a:endParaRPr kumimoji="0" lang="en-US" sz="1800" b="0"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93875">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1" i="0" u="sng" strike="noStrike" cap="none" normalizeH="0" baseline="0" smtClean="0">
                          <a:ln>
                            <a:noFill/>
                          </a:ln>
                          <a:solidFill>
                            <a:schemeClr val="tx1"/>
                          </a:solidFill>
                          <a:effectLst/>
                          <a:latin typeface="Times New Roman" pitchFamily="18" charset="0"/>
                          <a:cs typeface="Times New Roman" pitchFamily="18" charset="0"/>
                        </a:rPr>
                        <a:t>An Individualist Way</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Singular approaches emphasizing bargaining for competitive advantage.</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1" u="none" strike="noStrike" cap="none" normalizeH="0" baseline="0" smtClean="0">
                          <a:ln>
                            <a:noFill/>
                          </a:ln>
                          <a:solidFill>
                            <a:schemeClr val="tx1"/>
                          </a:solidFill>
                          <a:effectLst/>
                          <a:latin typeface="Times New Roman" pitchFamily="18" charset="0"/>
                          <a:cs typeface="Times New Roman" pitchFamily="18" charset="0"/>
                        </a:rPr>
                        <a:t>Application:</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Creative visioning, market orientation toward growth.</a:t>
                      </a:r>
                      <a:endParaRPr kumimoji="0" lang="en-US" sz="1800" b="0" i="0" u="none" strike="noStrike" cap="none" normalizeH="0" baseline="0" smtClean="0">
                        <a:ln>
                          <a:noFill/>
                        </a:ln>
                        <a:solidFill>
                          <a:schemeClr val="tx1"/>
                        </a:solidFill>
                        <a:effectLst/>
                        <a:latin typeface="Cambria" pitchFamily="18"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1" i="0" u="sng" strike="noStrike" cap="none" normalizeH="0" baseline="0" smtClean="0">
                          <a:ln>
                            <a:noFill/>
                          </a:ln>
                          <a:solidFill>
                            <a:schemeClr val="tx1"/>
                          </a:solidFill>
                          <a:effectLst/>
                          <a:latin typeface="Times New Roman" pitchFamily="18" charset="0"/>
                          <a:cs typeface="Times New Roman" pitchFamily="18" charset="0"/>
                        </a:rPr>
                        <a:t>An Egalitarian Way</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Collective decisions influenced by reciprocity.</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1" u="none" strike="noStrike" cap="none" normalizeH="0" baseline="0" smtClean="0">
                          <a:ln>
                            <a:noFill/>
                          </a:ln>
                          <a:solidFill>
                            <a:schemeClr val="tx1"/>
                          </a:solidFill>
                          <a:effectLst/>
                          <a:latin typeface="Times New Roman" pitchFamily="18" charset="0"/>
                          <a:cs typeface="Times New Roman" pitchFamily="18" charset="0"/>
                        </a:rPr>
                        <a:t>Application:</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Community-based learning or research featuring shared agendas.</a:t>
                      </a:r>
                      <a:endParaRPr kumimoji="0" lang="en-US" sz="1800" b="0" i="0" u="none" strike="noStrike" cap="none" normalizeH="0" baseline="0" smtClean="0">
                        <a:ln>
                          <a:noFill/>
                        </a:ln>
                        <a:solidFill>
                          <a:schemeClr val="tx1"/>
                        </a:solidFill>
                        <a:effectLst/>
                        <a:latin typeface="Cambria" pitchFamily="18"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957" name="Rectangle 13"/>
          <p:cNvSpPr>
            <a:spLocks noChangeArrowheads="1"/>
          </p:cNvSpPr>
          <p:nvPr/>
        </p:nvSpPr>
        <p:spPr bwMode="auto">
          <a:xfrm>
            <a:off x="6858000" y="2819400"/>
            <a:ext cx="1828800" cy="1368425"/>
          </a:xfrm>
          <a:prstGeom prst="rect">
            <a:avLst/>
          </a:prstGeom>
          <a:noFill/>
          <a:ln w="9525">
            <a:noFill/>
            <a:miter lim="800000"/>
            <a:headEnd/>
            <a:tailEnd/>
          </a:ln>
        </p:spPr>
        <p:txBody>
          <a:bodyPr anchor="ctr">
            <a:spAutoFit/>
          </a:bodyPr>
          <a:lstStyle/>
          <a:p>
            <a:pPr algn="ctr" defTabSz="914400"/>
            <a:r>
              <a:rPr lang="en-US" sz="1400" b="1"/>
              <a:t>High “Group” (collective) Tendencies</a:t>
            </a:r>
            <a:endParaRPr lang="en-US" sz="1400"/>
          </a:p>
          <a:p>
            <a:pPr algn="ctr" defTabSz="914400"/>
            <a:r>
              <a:rPr lang="en-US" sz="1400"/>
              <a:t>(Individual will subordinated to collective will)</a:t>
            </a:r>
          </a:p>
        </p:txBody>
      </p:sp>
      <p:sp>
        <p:nvSpPr>
          <p:cNvPr id="82958" name="Rectangle 14"/>
          <p:cNvSpPr>
            <a:spLocks noChangeArrowheads="1"/>
          </p:cNvSpPr>
          <p:nvPr/>
        </p:nvSpPr>
        <p:spPr bwMode="auto">
          <a:xfrm>
            <a:off x="0" y="2819400"/>
            <a:ext cx="1981200" cy="1368425"/>
          </a:xfrm>
          <a:prstGeom prst="rect">
            <a:avLst/>
          </a:prstGeom>
          <a:noFill/>
          <a:ln w="9525">
            <a:noFill/>
            <a:miter lim="800000"/>
            <a:headEnd/>
            <a:tailEnd/>
          </a:ln>
        </p:spPr>
        <p:txBody>
          <a:bodyPr anchor="ctr">
            <a:spAutoFit/>
          </a:bodyPr>
          <a:lstStyle/>
          <a:p>
            <a:pPr algn="ctr" defTabSz="914400"/>
            <a:r>
              <a:rPr lang="en-US" sz="1400" b="1"/>
              <a:t>Low “Group” (collective) Tendencies</a:t>
            </a:r>
            <a:endParaRPr lang="en-US" sz="1400"/>
          </a:p>
          <a:p>
            <a:pPr algn="ctr" defTabSz="914400"/>
            <a:r>
              <a:rPr lang="en-US" sz="1400"/>
              <a:t>(Individual will more important than collective will)</a:t>
            </a:r>
          </a:p>
        </p:txBody>
      </p:sp>
      <p:sp>
        <p:nvSpPr>
          <p:cNvPr id="82959" name="Rectangle 15"/>
          <p:cNvSpPr>
            <a:spLocks noChangeArrowheads="1"/>
          </p:cNvSpPr>
          <p:nvPr/>
        </p:nvSpPr>
        <p:spPr bwMode="auto">
          <a:xfrm>
            <a:off x="3352800" y="1143000"/>
            <a:ext cx="2362200" cy="730250"/>
          </a:xfrm>
          <a:prstGeom prst="rect">
            <a:avLst/>
          </a:prstGeom>
          <a:noFill/>
          <a:ln w="9525">
            <a:noFill/>
            <a:miter lim="800000"/>
            <a:headEnd/>
            <a:tailEnd/>
          </a:ln>
        </p:spPr>
        <p:txBody>
          <a:bodyPr anchor="ctr">
            <a:spAutoFit/>
          </a:bodyPr>
          <a:lstStyle/>
          <a:p>
            <a:pPr algn="ctr" defTabSz="914400"/>
            <a:r>
              <a:rPr lang="en-US" sz="1400" b="1"/>
              <a:t>High “Grid” Tendencies</a:t>
            </a:r>
            <a:endParaRPr lang="en-US" sz="1400"/>
          </a:p>
          <a:p>
            <a:pPr algn="ctr" defTabSz="914400"/>
            <a:r>
              <a:rPr lang="en-US" sz="1400"/>
              <a:t>(Highly constrained by rules or social conventions)</a:t>
            </a:r>
          </a:p>
        </p:txBody>
      </p:sp>
      <p:sp>
        <p:nvSpPr>
          <p:cNvPr id="82960" name="Rectangle 16"/>
          <p:cNvSpPr>
            <a:spLocks noChangeArrowheads="1"/>
          </p:cNvSpPr>
          <p:nvPr/>
        </p:nvSpPr>
        <p:spPr bwMode="auto">
          <a:xfrm>
            <a:off x="3200400" y="5410200"/>
            <a:ext cx="2514600" cy="730250"/>
          </a:xfrm>
          <a:prstGeom prst="rect">
            <a:avLst/>
          </a:prstGeom>
          <a:noFill/>
          <a:ln w="9525">
            <a:noFill/>
            <a:miter lim="800000"/>
            <a:headEnd/>
            <a:tailEnd/>
          </a:ln>
        </p:spPr>
        <p:txBody>
          <a:bodyPr anchor="ctr">
            <a:spAutoFit/>
          </a:bodyPr>
          <a:lstStyle/>
          <a:p>
            <a:pPr algn="ctr" defTabSz="914400"/>
            <a:r>
              <a:rPr lang="en-US" sz="1400" b="1"/>
              <a:t>Low “Grid” Tendencies</a:t>
            </a:r>
            <a:endParaRPr lang="en-US" sz="1400"/>
          </a:p>
          <a:p>
            <a:pPr algn="ctr" defTabSz="914400"/>
            <a:r>
              <a:rPr lang="en-US" sz="1400"/>
              <a:t>(Barely/not constrained by rules or social conventions)</a:t>
            </a:r>
          </a:p>
        </p:txBody>
      </p:sp>
      <p:sp>
        <p:nvSpPr>
          <p:cNvPr id="82961" name="Rectangle 17"/>
          <p:cNvSpPr>
            <a:spLocks noChangeArrowheads="1"/>
          </p:cNvSpPr>
          <p:nvPr/>
        </p:nvSpPr>
        <p:spPr bwMode="auto">
          <a:xfrm>
            <a:off x="1066800" y="6273800"/>
            <a:ext cx="7086600" cy="584200"/>
          </a:xfrm>
          <a:prstGeom prst="rect">
            <a:avLst/>
          </a:prstGeom>
          <a:noFill/>
          <a:ln w="9525">
            <a:noFill/>
            <a:miter lim="800000"/>
            <a:headEnd/>
            <a:tailEnd/>
          </a:ln>
        </p:spPr>
        <p:txBody>
          <a:bodyPr anchor="ctr">
            <a:spAutoFit/>
          </a:bodyPr>
          <a:lstStyle/>
          <a:p>
            <a:pPr defTabSz="914400"/>
            <a:r>
              <a:rPr lang="en-US" sz="1000" i="1"/>
              <a:t>Source</a:t>
            </a:r>
            <a:r>
              <a:rPr lang="en-US" sz="1000"/>
              <a:t>: Kecskes, K. (2006). Behind the rhetoric: Applying a cultural theory lens to community-campus partnerships. </a:t>
            </a:r>
            <a:r>
              <a:rPr lang="en-US" sz="1000" i="1"/>
              <a:t>Michigan Journal of Community Service Learning</a:t>
            </a:r>
            <a:r>
              <a:rPr lang="en-US" sz="1000"/>
              <a:t>. Spring, pp. 5-14. Adapted from Douglas, 1982; Hood, 1998; and Thompson, Ellis, &amp; Wildavsky, 1990.</a:t>
            </a:r>
            <a:r>
              <a:rPr lang="en-US" sz="1200"/>
              <a:t> </a:t>
            </a:r>
          </a:p>
        </p:txBody>
      </p:sp>
      <p:sp>
        <p:nvSpPr>
          <p:cNvPr id="82962" name="Line 18"/>
          <p:cNvSpPr>
            <a:spLocks noChangeShapeType="1"/>
          </p:cNvSpPr>
          <p:nvPr/>
        </p:nvSpPr>
        <p:spPr bwMode="auto">
          <a:xfrm>
            <a:off x="6629400" y="3505200"/>
            <a:ext cx="304800" cy="0"/>
          </a:xfrm>
          <a:prstGeom prst="line">
            <a:avLst/>
          </a:prstGeom>
          <a:noFill/>
          <a:ln w="9525">
            <a:solidFill>
              <a:schemeClr val="tx1"/>
            </a:solidFill>
            <a:round/>
            <a:headEnd/>
            <a:tailEnd type="triangle" w="med" len="med"/>
          </a:ln>
        </p:spPr>
        <p:txBody>
          <a:bodyPr/>
          <a:lstStyle/>
          <a:p>
            <a:endParaRPr lang="en-US"/>
          </a:p>
        </p:txBody>
      </p:sp>
      <p:sp>
        <p:nvSpPr>
          <p:cNvPr id="82963" name="Line 19"/>
          <p:cNvSpPr>
            <a:spLocks noChangeShapeType="1"/>
          </p:cNvSpPr>
          <p:nvPr/>
        </p:nvSpPr>
        <p:spPr bwMode="auto">
          <a:xfrm flipH="1">
            <a:off x="1981200" y="3505200"/>
            <a:ext cx="304800" cy="0"/>
          </a:xfrm>
          <a:prstGeom prst="line">
            <a:avLst/>
          </a:prstGeom>
          <a:noFill/>
          <a:ln w="9525">
            <a:solidFill>
              <a:schemeClr val="tx1"/>
            </a:solidFill>
            <a:round/>
            <a:headEnd/>
            <a:tailEnd type="triangle" w="med" len="med"/>
          </a:ln>
        </p:spPr>
        <p:txBody>
          <a:bodyPr/>
          <a:lstStyle/>
          <a:p>
            <a:endParaRPr lang="en-US"/>
          </a:p>
        </p:txBody>
      </p:sp>
      <p:sp>
        <p:nvSpPr>
          <p:cNvPr id="82964" name="Text Box 20"/>
          <p:cNvSpPr txBox="1">
            <a:spLocks noChangeArrowheads="1"/>
          </p:cNvSpPr>
          <p:nvPr/>
        </p:nvSpPr>
        <p:spPr bwMode="auto">
          <a:xfrm>
            <a:off x="152400" y="0"/>
            <a:ext cx="6172200" cy="822325"/>
          </a:xfrm>
          <a:prstGeom prst="rect">
            <a:avLst/>
          </a:prstGeom>
          <a:noFill/>
          <a:ln w="9525">
            <a:noFill/>
            <a:miter lim="800000"/>
            <a:headEnd/>
            <a:tailEnd/>
          </a:ln>
        </p:spPr>
        <p:txBody>
          <a:bodyPr>
            <a:spAutoFit/>
          </a:bodyPr>
          <a:lstStyle/>
          <a:p>
            <a:pPr defTabSz="914400">
              <a:spcBef>
                <a:spcPct val="50000"/>
              </a:spcBef>
            </a:pPr>
            <a:r>
              <a:rPr lang="en-US" sz="2400"/>
              <a:t>Cultural Theory and Community-University Partnership Overlay</a:t>
            </a:r>
          </a:p>
        </p:txBody>
      </p:sp>
    </p:spTree>
    <p:extLst>
      <p:ext uri="{BB962C8B-B14F-4D97-AF65-F5344CB8AC3E}">
        <p14:creationId xmlns:p14="http://schemas.microsoft.com/office/powerpoint/2010/main" val="18465534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3"/>
          <p:cNvSpPr>
            <a:spLocks noGrp="1"/>
          </p:cNvSpPr>
          <p:nvPr>
            <p:ph type="title" idx="4294967295"/>
          </p:nvPr>
        </p:nvSpPr>
        <p:spPr/>
        <p:txBody>
          <a:bodyPr/>
          <a:lstStyle/>
          <a:p>
            <a:r>
              <a:rPr lang="en-US" smtClean="0">
                <a:latin typeface="Open Sans"/>
                <a:ea typeface="Open Sans"/>
                <a:cs typeface="Open Sans"/>
              </a:rPr>
              <a:t>Now What?</a:t>
            </a:r>
          </a:p>
        </p:txBody>
      </p:sp>
      <p:sp>
        <p:nvSpPr>
          <p:cNvPr id="66563" name="Content Placeholder 4"/>
          <p:cNvSpPr>
            <a:spLocks noGrp="1"/>
          </p:cNvSpPr>
          <p:nvPr>
            <p:ph idx="4294967295"/>
          </p:nvPr>
        </p:nvSpPr>
        <p:spPr>
          <a:xfrm>
            <a:off x="735013" y="1560513"/>
            <a:ext cx="8229600" cy="2947987"/>
          </a:xfrm>
        </p:spPr>
        <p:txBody>
          <a:bodyPr>
            <a:normAutofit fontScale="92500" lnSpcReduction="10000"/>
          </a:bodyPr>
          <a:lstStyle/>
          <a:p>
            <a:pPr>
              <a:buFont typeface="Arial" charset="0"/>
              <a:buNone/>
            </a:pPr>
            <a:r>
              <a:rPr lang="en-US" dirty="0" smtClean="0">
                <a:latin typeface="Open Sans"/>
                <a:ea typeface="Open Sans"/>
                <a:cs typeface="Open Sans"/>
              </a:rPr>
              <a:t>	</a:t>
            </a:r>
            <a:r>
              <a:rPr lang="en-US" sz="2800" dirty="0" smtClean="0">
                <a:latin typeface="Open Sans"/>
                <a:ea typeface="Open Sans"/>
                <a:cs typeface="Open Sans"/>
              </a:rPr>
              <a:t>Ellis, R. &amp; Thompson, F. (1997) Cultural theory and the environment. </a:t>
            </a:r>
            <a:r>
              <a:rPr lang="en-US" sz="2800" i="1" dirty="0" smtClean="0">
                <a:latin typeface="Open Sans"/>
                <a:ea typeface="Open Sans"/>
                <a:cs typeface="Open Sans"/>
              </a:rPr>
              <a:t>The American Political Science Review, 91, 885-897.</a:t>
            </a:r>
          </a:p>
          <a:p>
            <a:pPr algn="ctr">
              <a:buFont typeface="Arial" charset="0"/>
              <a:buNone/>
            </a:pPr>
            <a:r>
              <a:rPr lang="en-US" sz="2800" dirty="0" smtClean="0">
                <a:latin typeface="Open Sans"/>
                <a:ea typeface="Open Sans"/>
                <a:cs typeface="Open Sans"/>
              </a:rPr>
              <a:t>SO THEN…?</a:t>
            </a:r>
          </a:p>
          <a:p>
            <a:pPr>
              <a:buFont typeface="Arial" charset="0"/>
              <a:buNone/>
            </a:pPr>
            <a:r>
              <a:rPr lang="en-US" sz="2800" dirty="0" smtClean="0">
                <a:latin typeface="Open Sans"/>
                <a:ea typeface="Open Sans"/>
                <a:cs typeface="Open Sans"/>
              </a:rPr>
              <a:t>	</a:t>
            </a:r>
            <a:r>
              <a:rPr lang="en-US" sz="2800" u="sng" dirty="0" smtClean="0">
                <a:latin typeface="Open Sans"/>
                <a:ea typeface="Open Sans"/>
                <a:cs typeface="Open Sans"/>
              </a:rPr>
              <a:t>  ?????  .</a:t>
            </a:r>
            <a:r>
              <a:rPr lang="en-US" sz="2800" dirty="0" smtClean="0">
                <a:latin typeface="Open Sans"/>
                <a:ea typeface="Open Sans"/>
                <a:cs typeface="Open Sans"/>
              </a:rPr>
              <a:t> (2013) Cultural theory and the university: Building engaged departments. </a:t>
            </a:r>
            <a:r>
              <a:rPr lang="en-US" sz="2800" i="1" dirty="0" smtClean="0">
                <a:latin typeface="Open Sans"/>
                <a:ea typeface="Open Sans"/>
                <a:cs typeface="Open Sans"/>
              </a:rPr>
              <a:t>MI Journal of Community Service Learning</a:t>
            </a:r>
            <a:endParaRPr lang="en-US" sz="2800" dirty="0" smtClean="0">
              <a:latin typeface="Open Sans"/>
              <a:ea typeface="Open Sans"/>
              <a:cs typeface="Open Sans"/>
            </a:endParaRPr>
          </a:p>
        </p:txBody>
      </p:sp>
      <p:sp>
        <p:nvSpPr>
          <p:cNvPr id="66564" name="Rectangle 6"/>
          <p:cNvSpPr>
            <a:spLocks noChangeArrowheads="1"/>
          </p:cNvSpPr>
          <p:nvPr/>
        </p:nvSpPr>
        <p:spPr bwMode="auto">
          <a:xfrm>
            <a:off x="2324100" y="0"/>
            <a:ext cx="4300538" cy="307975"/>
          </a:xfrm>
          <a:prstGeom prst="rect">
            <a:avLst/>
          </a:prstGeom>
          <a:noFill/>
          <a:ln w="9525">
            <a:noFill/>
            <a:miter lim="800000"/>
            <a:headEnd/>
            <a:tailEnd/>
          </a:ln>
        </p:spPr>
        <p:txBody>
          <a:bodyPr>
            <a:spAutoFit/>
          </a:bodyPr>
          <a:lstStyle/>
          <a:p>
            <a:pPr algn="ctr"/>
            <a:r>
              <a:rPr lang="en-US" sz="1400" u="sng">
                <a:solidFill>
                  <a:srgbClr val="7D110C"/>
                </a:solidFill>
                <a:latin typeface="Open Sans"/>
                <a:ea typeface="Open Sans"/>
                <a:cs typeface="Open Sans"/>
              </a:rPr>
              <a:t>IUPUI SERIES ON SERVICE LEARNING RESEARCH</a:t>
            </a:r>
          </a:p>
        </p:txBody>
      </p:sp>
    </p:spTree>
    <p:extLst>
      <p:ext uri="{BB962C8B-B14F-4D97-AF65-F5344CB8AC3E}">
        <p14:creationId xmlns:p14="http://schemas.microsoft.com/office/powerpoint/2010/main" val="163311742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2941603" y="5063705"/>
            <a:ext cx="6081625" cy="1431985"/>
          </a:xfrm>
        </p:spPr>
        <p:txBody>
          <a:bodyPr>
            <a:normAutofit fontScale="90000"/>
          </a:bodyPr>
          <a:lstStyle/>
          <a:p>
            <a:r>
              <a:rPr lang="en-US" b="1" dirty="0" smtClean="0">
                <a:latin typeface="Open Sans" pitchFamily="34" charset="0"/>
                <a:ea typeface="Open Sans" pitchFamily="34" charset="0"/>
                <a:cs typeface="Open Sans" pitchFamily="34" charset="0"/>
              </a:rPr>
              <a:t>Institutional Leadership</a:t>
            </a:r>
            <a:r>
              <a:rPr lang="en-US" dirty="0" smtClean="0">
                <a:latin typeface="Open Sans" pitchFamily="34" charset="0"/>
                <a:ea typeface="Open Sans" pitchFamily="34" charset="0"/>
                <a:cs typeface="Open Sans" pitchFamily="34" charset="0"/>
              </a:rPr>
              <a:t/>
            </a:r>
            <a:br>
              <a:rPr lang="en-US" dirty="0" smtClean="0">
                <a:latin typeface="Open Sans" pitchFamily="34" charset="0"/>
                <a:ea typeface="Open Sans" pitchFamily="34" charset="0"/>
                <a:cs typeface="Open Sans" pitchFamily="34" charset="0"/>
              </a:rPr>
            </a:br>
            <a:r>
              <a:rPr lang="en-US" sz="3100" dirty="0" smtClean="0">
                <a:latin typeface="Open Sans" pitchFamily="34" charset="0"/>
                <a:ea typeface="Open Sans" pitchFamily="34" charset="0"/>
                <a:cs typeface="Open Sans" pitchFamily="34" charset="0"/>
              </a:rPr>
              <a:t>L. </a:t>
            </a:r>
            <a:r>
              <a:rPr lang="en-US" sz="3100" b="1" dirty="0" smtClean="0">
                <a:latin typeface="Open Sans" pitchFamily="34" charset="0"/>
                <a:ea typeface="Open Sans" pitchFamily="34" charset="0"/>
                <a:cs typeface="Open Sans" pitchFamily="34" charset="0"/>
              </a:rPr>
              <a:t>Sandmann &amp; W. Plater </a:t>
            </a:r>
            <a:endParaRPr lang="en-US" sz="3100" b="1" dirty="0">
              <a:latin typeface="Open Sans" pitchFamily="34" charset="0"/>
              <a:ea typeface="Open Sans" pitchFamily="34" charset="0"/>
              <a:cs typeface="Open Sans" pitchFamily="34" charset="0"/>
            </a:endParaRPr>
          </a:p>
        </p:txBody>
      </p:sp>
      <p:pic>
        <p:nvPicPr>
          <p:cNvPr id="1026" name="Picture 2" descr="http://3.bp.blogspot.com/-M82Vpgapnrw/TrMgN4C-TnI/AAAAAAAAACA/lYZhjBbMnFY/s1600/Thought-Leadershi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285" y="222945"/>
            <a:ext cx="6096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79427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74785"/>
            <a:ext cx="8229600" cy="3573696"/>
          </a:xfrm>
        </p:spPr>
        <p:txBody>
          <a:bodyPr>
            <a:normAutofit/>
          </a:bodyPr>
          <a:lstStyle/>
          <a:p>
            <a:r>
              <a:rPr lang="en-US" dirty="0"/>
              <a:t>Leadership may be present in a course, a program, an institution, or a movement</a:t>
            </a:r>
          </a:p>
          <a:p>
            <a:r>
              <a:rPr lang="en-US" dirty="0"/>
              <a:t>Administrative leadership is central and occurs at multiple levels</a:t>
            </a:r>
          </a:p>
          <a:p>
            <a:r>
              <a:rPr lang="en-US" dirty="0"/>
              <a:t>The context of leadership is increasingly </a:t>
            </a:r>
            <a:r>
              <a:rPr lang="en-US" dirty="0" smtClean="0"/>
              <a:t>complex</a:t>
            </a:r>
            <a:endParaRPr lang="en-US" dirty="0"/>
          </a:p>
        </p:txBody>
      </p:sp>
      <p:sp>
        <p:nvSpPr>
          <p:cNvPr id="7" name="Rectangle 6"/>
          <p:cNvSpPr/>
          <p:nvPr/>
        </p:nvSpPr>
        <p:spPr>
          <a:xfrm>
            <a:off x="2323379" y="0"/>
            <a:ext cx="4904025" cy="307777"/>
          </a:xfrm>
          <a:prstGeom prst="rect">
            <a:avLst/>
          </a:prstGeom>
        </p:spPr>
        <p:txBody>
          <a:bodyPr wrap="square">
            <a:spAutoFit/>
          </a:bodyPr>
          <a:lstStyle/>
          <a:p>
            <a:pPr lvl="0" algn="ctr"/>
            <a:r>
              <a:rPr lang="en-US" sz="1400" u="sng"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7292"/>
            <a:ext cx="8229600" cy="3849741"/>
          </a:xfrm>
        </p:spPr>
        <p:txBody>
          <a:bodyPr>
            <a:normAutofit/>
          </a:bodyPr>
          <a:lstStyle/>
          <a:p>
            <a:pPr lvl="0"/>
            <a:r>
              <a:rPr lang="en-US" dirty="0"/>
              <a:t>Definitions of leadership:</a:t>
            </a:r>
          </a:p>
          <a:p>
            <a:pPr lvl="1"/>
            <a:r>
              <a:rPr lang="en-US" dirty="0"/>
              <a:t>A process whereby an individual influences a group of individuals to achieve a common goal (</a:t>
            </a:r>
            <a:r>
              <a:rPr lang="en-US" dirty="0" err="1"/>
              <a:t>Northouse</a:t>
            </a:r>
            <a:r>
              <a:rPr lang="en-US" dirty="0" smtClean="0"/>
              <a:t>, 2013)</a:t>
            </a:r>
          </a:p>
          <a:p>
            <a:pPr marL="514350" indent="-457200"/>
            <a:r>
              <a:rPr lang="en-US" dirty="0" smtClean="0"/>
              <a:t>Innovation</a:t>
            </a:r>
            <a:r>
              <a:rPr lang="en-US" dirty="0"/>
              <a:t>, change, culture, institutionalization, and technology</a:t>
            </a:r>
          </a:p>
          <a:p>
            <a:endParaRPr lang="en-US" dirty="0"/>
          </a:p>
        </p:txBody>
      </p:sp>
      <p:sp>
        <p:nvSpPr>
          <p:cNvPr id="4" name="Rectangle 3"/>
          <p:cNvSpPr/>
          <p:nvPr/>
        </p:nvSpPr>
        <p:spPr>
          <a:xfrm>
            <a:off x="2323380" y="0"/>
            <a:ext cx="495105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325557401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Range of Theories</a:t>
            </a:r>
            <a:endParaRPr lang="en-US" dirty="0"/>
          </a:p>
        </p:txBody>
      </p:sp>
      <p:sp>
        <p:nvSpPr>
          <p:cNvPr id="3" name="Content Placeholder 2"/>
          <p:cNvSpPr>
            <a:spLocks noGrp="1"/>
          </p:cNvSpPr>
          <p:nvPr>
            <p:ph sz="half" idx="1"/>
          </p:nvPr>
        </p:nvSpPr>
        <p:spPr/>
        <p:txBody>
          <a:bodyPr>
            <a:normAutofit fontScale="77500" lnSpcReduction="20000"/>
          </a:bodyPr>
          <a:lstStyle/>
          <a:p>
            <a:pPr lvl="0"/>
            <a:r>
              <a:rPr lang="en-US" dirty="0"/>
              <a:t>Positivist leadership frameworks</a:t>
            </a:r>
          </a:p>
          <a:p>
            <a:pPr lvl="1"/>
            <a:r>
              <a:rPr lang="en-US" dirty="0"/>
              <a:t>Trait, Behavior, Power and influence, Contingency, Cognitive, Cultural/symbolic</a:t>
            </a:r>
          </a:p>
          <a:p>
            <a:pPr lvl="1"/>
            <a:r>
              <a:rPr lang="en-US" dirty="0"/>
              <a:t>Critiques:  leader-centered, individualistic, hierarchical, highly structured, universal assumptions about leadership, emphasis on leader’s power over followers, value-neutral </a:t>
            </a:r>
            <a:r>
              <a:rPr lang="en-US" dirty="0" smtClean="0"/>
              <a:t>assumptions</a:t>
            </a:r>
            <a:endParaRPr lang="en-US" dirty="0"/>
          </a:p>
        </p:txBody>
      </p:sp>
      <p:sp>
        <p:nvSpPr>
          <p:cNvPr id="4" name="Content Placeholder 3"/>
          <p:cNvSpPr>
            <a:spLocks noGrp="1"/>
          </p:cNvSpPr>
          <p:nvPr>
            <p:ph sz="half" idx="2"/>
          </p:nvPr>
        </p:nvSpPr>
        <p:spPr/>
        <p:txBody>
          <a:bodyPr>
            <a:normAutofit fontScale="77500" lnSpcReduction="20000"/>
          </a:bodyPr>
          <a:lstStyle/>
          <a:p>
            <a:pPr lvl="0"/>
            <a:r>
              <a:rPr lang="en-US" dirty="0" smtClean="0"/>
              <a:t>New leadership paradigms (Kezar, Carducci &amp; Contreras-</a:t>
            </a:r>
            <a:r>
              <a:rPr lang="en-US" dirty="0" err="1" smtClean="0"/>
              <a:t>McGavin</a:t>
            </a:r>
            <a:r>
              <a:rPr lang="en-US" dirty="0" smtClean="0"/>
              <a:t>, 2006)</a:t>
            </a:r>
          </a:p>
          <a:p>
            <a:pPr lvl="1"/>
            <a:r>
              <a:rPr lang="en-US" dirty="0" smtClean="0"/>
              <a:t>Constructivism: influenced by experience and background </a:t>
            </a:r>
          </a:p>
          <a:p>
            <a:pPr lvl="1"/>
            <a:r>
              <a:rPr lang="en-US" dirty="0" smtClean="0"/>
              <a:t>Critical theory: explore power dynamics and values</a:t>
            </a:r>
          </a:p>
          <a:p>
            <a:pPr lvl="1"/>
            <a:r>
              <a:rPr lang="en-US" dirty="0" smtClean="0"/>
              <a:t> Postmodernism: critique assumption of leaders as white male elites</a:t>
            </a:r>
          </a:p>
          <a:p>
            <a:pPr lvl="1"/>
            <a:r>
              <a:rPr lang="en-US" dirty="0" smtClean="0"/>
              <a:t>Distributed leadership: mobilizing leadership at all levels of the organization; collective patterns of leadership; focuses on the practice of leadership</a:t>
            </a:r>
          </a:p>
          <a:p>
            <a:endParaRPr lang="en-US" dirty="0" smtClean="0"/>
          </a:p>
          <a:p>
            <a:endParaRPr lang="en-US" dirty="0"/>
          </a:p>
        </p:txBody>
      </p:sp>
      <p:sp>
        <p:nvSpPr>
          <p:cNvPr id="5" name="Rectangle 4"/>
          <p:cNvSpPr/>
          <p:nvPr/>
        </p:nvSpPr>
        <p:spPr>
          <a:xfrm>
            <a:off x="877932" y="146642"/>
            <a:ext cx="488107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18455342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noAutofit/>
          </a:bodyPr>
          <a:lstStyle/>
          <a:p>
            <a:r>
              <a:rPr lang="en-US" sz="3200" dirty="0" smtClean="0">
                <a:latin typeface="Open Sans" pitchFamily="34" charset="0"/>
                <a:ea typeface="Open Sans" pitchFamily="34" charset="0"/>
                <a:cs typeface="Open Sans" pitchFamily="34" charset="0"/>
              </a:rPr>
              <a:t>Distributed Leadership</a:t>
            </a:r>
          </a:p>
          <a:p>
            <a:endParaRPr lang="en-US" sz="3200" dirty="0" smtClean="0">
              <a:latin typeface="Open Sans" pitchFamily="34" charset="0"/>
              <a:ea typeface="Open Sans" pitchFamily="34" charset="0"/>
              <a:cs typeface="Open Sans" pitchFamily="34" charset="0"/>
            </a:endParaRPr>
          </a:p>
          <a:p>
            <a:r>
              <a:rPr lang="en-US" sz="3200" dirty="0" smtClean="0">
                <a:latin typeface="Open Sans" pitchFamily="34" charset="0"/>
                <a:ea typeface="Open Sans" pitchFamily="34" charset="0"/>
                <a:cs typeface="Open Sans" pitchFamily="34" charset="0"/>
              </a:rPr>
              <a:t>Accountability</a:t>
            </a:r>
            <a:endParaRPr lang="en-US" sz="3200" dirty="0">
              <a:latin typeface="Open Sans" pitchFamily="34" charset="0"/>
              <a:ea typeface="Open Sans" pitchFamily="34" charset="0"/>
              <a:cs typeface="Open Sans" pitchFamily="34" charset="0"/>
            </a:endParaRPr>
          </a:p>
        </p:txBody>
      </p:sp>
      <p:pic>
        <p:nvPicPr>
          <p:cNvPr id="6" name="Content Placeholder 5" descr="http://upload.wikimedia.org/wikipedia/commons/thumb/f/f7/SuperMacro_Rope.JPG/250px-SuperMacro_Rop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42461" y="1435100"/>
            <a:ext cx="4883953" cy="405992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630477" y="0"/>
            <a:ext cx="499397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352766424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5050" y="730228"/>
            <a:ext cx="5111750" cy="5853113"/>
          </a:xfrm>
        </p:spPr>
        <p:txBody>
          <a:bodyPr>
            <a:noAutofit/>
          </a:bodyPr>
          <a:lstStyle/>
          <a:p>
            <a:pPr lvl="0"/>
            <a:r>
              <a:rPr lang="en-US" sz="2000" dirty="0"/>
              <a:t>Defining leadership in service learning and community engagement </a:t>
            </a:r>
          </a:p>
          <a:p>
            <a:pPr lvl="0"/>
            <a:r>
              <a:rPr lang="en-US" sz="2000" dirty="0" smtClean="0"/>
              <a:t>Understanding </a:t>
            </a:r>
            <a:r>
              <a:rPr lang="en-US" sz="2000" dirty="0"/>
              <a:t>distributed leadership in service learning and community engagement</a:t>
            </a:r>
          </a:p>
          <a:p>
            <a:pPr lvl="0"/>
            <a:r>
              <a:rPr lang="en-US" sz="2000" dirty="0"/>
              <a:t>Developing leadership accountability in service learning and community engagement</a:t>
            </a:r>
          </a:p>
          <a:p>
            <a:pPr lvl="0"/>
            <a:r>
              <a:rPr lang="en-US" sz="2000" dirty="0"/>
              <a:t>Effective leadership development practices for service learning and community engagement</a:t>
            </a:r>
          </a:p>
          <a:p>
            <a:pPr lvl="0"/>
            <a:r>
              <a:rPr lang="en-US" sz="2000" dirty="0"/>
              <a:t>Useful, empirical research into leadership for service learning and community engagement</a:t>
            </a:r>
          </a:p>
          <a:p>
            <a:r>
              <a:rPr lang="en-US" sz="2000" dirty="0"/>
              <a:t>More…</a:t>
            </a:r>
            <a:br>
              <a:rPr lang="en-US" sz="2000" dirty="0"/>
            </a:br>
            <a:endParaRPr lang="en-US" sz="2000" dirty="0"/>
          </a:p>
          <a:p>
            <a:endParaRPr lang="en-US" sz="2000" dirty="0"/>
          </a:p>
        </p:txBody>
      </p:sp>
      <p:pic>
        <p:nvPicPr>
          <p:cNvPr id="5" name="Picture 2" descr="C:\Documents and Settings\sandmann\Local Settings\Temporary Internet Files\Content.IE5\SNHFN2Y8\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72" y="803335"/>
            <a:ext cx="2922049" cy="292204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02932" y="0"/>
            <a:ext cx="482151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60958423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5050" y="695724"/>
            <a:ext cx="5111750" cy="5853113"/>
          </a:xfrm>
        </p:spPr>
        <p:txBody>
          <a:bodyPr>
            <a:noAutofit/>
          </a:bodyPr>
          <a:lstStyle/>
          <a:p>
            <a:pPr lvl="0"/>
            <a:r>
              <a:rPr lang="en-US" sz="2000" dirty="0"/>
              <a:t>Defining leadership in service learning and community engagement </a:t>
            </a:r>
          </a:p>
          <a:p>
            <a:pPr lvl="0"/>
            <a:r>
              <a:rPr lang="en-US" sz="2000" dirty="0" smtClean="0"/>
              <a:t>Understanding </a:t>
            </a:r>
            <a:r>
              <a:rPr lang="en-US" sz="2000" dirty="0"/>
              <a:t>distributed leadership in service learning and community engagement</a:t>
            </a:r>
          </a:p>
          <a:p>
            <a:pPr lvl="0"/>
            <a:r>
              <a:rPr lang="en-US" sz="2000" dirty="0"/>
              <a:t>Developing leadership accountability in service learning and community engagement</a:t>
            </a:r>
          </a:p>
          <a:p>
            <a:pPr lvl="0"/>
            <a:r>
              <a:rPr lang="en-US" sz="2000" dirty="0"/>
              <a:t>Effective leadership development practices for service learning and community engagement</a:t>
            </a:r>
          </a:p>
          <a:p>
            <a:pPr lvl="0"/>
            <a:r>
              <a:rPr lang="en-US" sz="2000" dirty="0"/>
              <a:t>Useful, empirical research into leadership for service learning and community engagement</a:t>
            </a:r>
          </a:p>
          <a:p>
            <a:r>
              <a:rPr lang="en-US" sz="2000" dirty="0"/>
              <a:t>More…</a:t>
            </a:r>
            <a:br>
              <a:rPr lang="en-US" sz="2000" dirty="0"/>
            </a:br>
            <a:endParaRPr lang="en-US" sz="2000" dirty="0"/>
          </a:p>
          <a:p>
            <a:endParaRPr lang="en-US" sz="2000" dirty="0"/>
          </a:p>
        </p:txBody>
      </p:sp>
      <p:pic>
        <p:nvPicPr>
          <p:cNvPr id="5" name="Picture 2" descr="C:\Documents and Settings\sandmann\Local Settings\Temporary Internet Files\Content.IE5\SNHFN2Y8\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72" y="803335"/>
            <a:ext cx="2922049" cy="292204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93188" y="0"/>
            <a:ext cx="493126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6095842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098"/>
            <a:ext cx="8229600" cy="1143000"/>
          </a:xfrm>
        </p:spPr>
        <p:txBody>
          <a:bodyPr/>
          <a:lstStyle/>
          <a:p>
            <a:r>
              <a:rPr lang="en-US" dirty="0" smtClean="0"/>
              <a:t>Focusing on theory</a:t>
            </a:r>
            <a:endParaRPr lang="en-US" dirty="0"/>
          </a:p>
        </p:txBody>
      </p:sp>
      <p:sp>
        <p:nvSpPr>
          <p:cNvPr id="3" name="Content Placeholder 2"/>
          <p:cNvSpPr>
            <a:spLocks noGrp="1"/>
          </p:cNvSpPr>
          <p:nvPr>
            <p:ph idx="1"/>
          </p:nvPr>
        </p:nvSpPr>
        <p:spPr>
          <a:xfrm>
            <a:off x="861275" y="1173036"/>
            <a:ext cx="8229600" cy="2948280"/>
          </a:xfrm>
        </p:spPr>
        <p:txBody>
          <a:bodyPr>
            <a:noAutofit/>
          </a:bodyPr>
          <a:lstStyle/>
          <a:p>
            <a:pPr marL="0" indent="0">
              <a:buNone/>
            </a:pPr>
            <a:r>
              <a:rPr lang="en-US" sz="2400" dirty="0" smtClean="0"/>
              <a:t>“</a:t>
            </a:r>
            <a:r>
              <a:rPr lang="en-US" sz="2400" dirty="0" err="1" smtClean="0"/>
              <a:t>Bringle</a:t>
            </a:r>
            <a:r>
              <a:rPr lang="en-US" sz="2400" dirty="0" smtClean="0"/>
              <a:t> </a:t>
            </a:r>
            <a:r>
              <a:rPr lang="en-US" sz="2400" dirty="0"/>
              <a:t>(2003) has advocated for theory from cognate areas to be clearly used as a basis of research.  These could include theories from psychology about motivation, interpersonal relationships, and cognitive and moral development; from business about </a:t>
            </a:r>
            <a:r>
              <a:rPr lang="en-US" sz="2400" dirty="0" err="1"/>
              <a:t>interorganizational</a:t>
            </a:r>
            <a:r>
              <a:rPr lang="en-US" sz="2400" dirty="0"/>
              <a:t> relationships, leadership, and change management; from philosophy about value systems and decision-making; from political theory about individual and collective action; from history about social movements; from communication about conflict resolution</a:t>
            </a:r>
            <a:r>
              <a:rPr lang="en-US" sz="2400" dirty="0" smtClean="0"/>
              <a:t>.” </a:t>
            </a:r>
            <a:endParaRPr lang="en-US" sz="2400" dirty="0"/>
          </a:p>
        </p:txBody>
      </p:sp>
    </p:spTree>
    <p:extLst>
      <p:ext uri="{BB962C8B-B14F-4D97-AF65-F5344CB8AC3E}">
        <p14:creationId xmlns:p14="http://schemas.microsoft.com/office/powerpoint/2010/main" val="13965937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2527349" y="4760442"/>
            <a:ext cx="6616651" cy="1752600"/>
          </a:xfrm>
        </p:spPr>
        <p:txBody>
          <a:bodyPr>
            <a:normAutofit lnSpcReduction="10000"/>
          </a:bodyPr>
          <a:lstStyle/>
          <a:p>
            <a:endParaRPr lang="en-US" dirty="0"/>
          </a:p>
          <a:p>
            <a:r>
              <a:rPr lang="en-US" dirty="0" smtClean="0"/>
              <a:t>iarslceproceedings2012</a:t>
            </a:r>
            <a:r>
              <a:rPr lang="en-US" dirty="0"/>
              <a:t>.wikispaces.com/</a:t>
            </a:r>
            <a:r>
              <a:rPr lang="en-US" dirty="0" err="1"/>
              <a:t>Framing+a+research+agenda</a:t>
            </a:r>
            <a:r>
              <a:rPr lang="en-US" dirty="0"/>
              <a:t>+-+institutions</a:t>
            </a:r>
          </a:p>
        </p:txBody>
      </p:sp>
      <p:pic>
        <p:nvPicPr>
          <p:cNvPr id="5" name="Picture 4"/>
          <p:cNvPicPr>
            <a:picLocks noChangeAspect="1"/>
          </p:cNvPicPr>
          <p:nvPr/>
        </p:nvPicPr>
        <p:blipFill>
          <a:blip r:embed="rId2"/>
          <a:stretch>
            <a:fillRect/>
          </a:stretch>
        </p:blipFill>
        <p:spPr>
          <a:xfrm>
            <a:off x="-1" y="34924"/>
            <a:ext cx="7701987" cy="5070475"/>
          </a:xfrm>
          <a:prstGeom prst="rect">
            <a:avLst/>
          </a:prstGeom>
        </p:spPr>
      </p:pic>
    </p:spTree>
    <p:extLst>
      <p:ext uri="{BB962C8B-B14F-4D97-AF65-F5344CB8AC3E}">
        <p14:creationId xmlns:p14="http://schemas.microsoft.com/office/powerpoint/2010/main" val="3978370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on theory</a:t>
            </a:r>
            <a:endParaRPr lang="en-US" dirty="0"/>
          </a:p>
        </p:txBody>
      </p:sp>
      <p:sp>
        <p:nvSpPr>
          <p:cNvPr id="3" name="Content Placeholder 2"/>
          <p:cNvSpPr>
            <a:spLocks noGrp="1"/>
          </p:cNvSpPr>
          <p:nvPr>
            <p:ph idx="1"/>
          </p:nvPr>
        </p:nvSpPr>
        <p:spPr>
          <a:xfrm>
            <a:off x="815095" y="1600201"/>
            <a:ext cx="8229600" cy="2948280"/>
          </a:xfrm>
        </p:spPr>
        <p:txBody>
          <a:bodyPr>
            <a:normAutofit fontScale="85000" lnSpcReduction="10000"/>
          </a:bodyPr>
          <a:lstStyle/>
          <a:p>
            <a:pPr marL="0" indent="0">
              <a:buNone/>
            </a:pPr>
            <a:r>
              <a:rPr lang="en-US" dirty="0" smtClean="0"/>
              <a:t>“The </a:t>
            </a:r>
            <a:r>
              <a:rPr lang="en-US" dirty="0"/>
              <a:t>theory or conceptual framework might precede the data collection, or it might emerge from or be modified based on data analysis and interpretation.  Procedures for measuring quantitative or qualitative aspects of attributes do not stand alone, and their meaningfulness is often a function of how solidly they are situated in theory</a:t>
            </a:r>
            <a:r>
              <a:rPr lang="en-US" dirty="0" smtClean="0"/>
              <a:t>.”</a:t>
            </a:r>
            <a:endParaRPr lang="en-US" dirty="0"/>
          </a:p>
        </p:txBody>
      </p:sp>
    </p:spTree>
    <p:extLst>
      <p:ext uri="{BB962C8B-B14F-4D97-AF65-F5344CB8AC3E}">
        <p14:creationId xmlns:p14="http://schemas.microsoft.com/office/powerpoint/2010/main" val="1582326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Research on Service Learning: </a:t>
            </a:r>
            <a:br>
              <a:rPr lang="en-US" dirty="0" smtClean="0"/>
            </a:br>
            <a:r>
              <a:rPr lang="en-US" dirty="0" smtClean="0"/>
              <a:t>Conceptual Frameworks and Assessment</a:t>
            </a:r>
            <a:endParaRPr lang="en-US" dirty="0"/>
          </a:p>
        </p:txBody>
      </p:sp>
      <p:sp>
        <p:nvSpPr>
          <p:cNvPr id="3" name="Content Placeholder 2"/>
          <p:cNvSpPr>
            <a:spLocks noGrp="1"/>
          </p:cNvSpPr>
          <p:nvPr>
            <p:ph idx="1"/>
          </p:nvPr>
        </p:nvSpPr>
        <p:spPr>
          <a:xfrm>
            <a:off x="2962465" y="1600201"/>
            <a:ext cx="3595305" cy="2948280"/>
          </a:xfrm>
        </p:spPr>
        <p:txBody>
          <a:bodyPr>
            <a:normAutofit fontScale="92500"/>
          </a:bodyPr>
          <a:lstStyle/>
          <a:p>
            <a:r>
              <a:rPr lang="en-US" dirty="0" smtClean="0"/>
              <a:t>I. STUDENTS</a:t>
            </a:r>
          </a:p>
          <a:p>
            <a:r>
              <a:rPr lang="en-US" dirty="0" smtClean="0"/>
              <a:t>II. FACULTY</a:t>
            </a:r>
          </a:p>
          <a:p>
            <a:r>
              <a:rPr lang="en-US" dirty="0" smtClean="0"/>
              <a:t>III. COMMUNITIES</a:t>
            </a:r>
          </a:p>
          <a:p>
            <a:r>
              <a:rPr lang="en-US" dirty="0" smtClean="0"/>
              <a:t>IV. INSTITUTIONS</a:t>
            </a:r>
          </a:p>
          <a:p>
            <a:r>
              <a:rPr lang="en-US" dirty="0" smtClean="0"/>
              <a:t>V. PARTNERSHIPS</a:t>
            </a:r>
            <a:endParaRPr lang="en-US" dirty="0"/>
          </a:p>
        </p:txBody>
      </p:sp>
    </p:spTree>
    <p:extLst>
      <p:ext uri="{BB962C8B-B14F-4D97-AF65-F5344CB8AC3E}">
        <p14:creationId xmlns:p14="http://schemas.microsoft.com/office/powerpoint/2010/main" val="1692828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INSTITUTIONS</a:t>
            </a:r>
            <a:endParaRPr lang="en-US" dirty="0"/>
          </a:p>
        </p:txBody>
      </p:sp>
      <p:sp>
        <p:nvSpPr>
          <p:cNvPr id="3" name="Content Placeholder 2"/>
          <p:cNvSpPr>
            <a:spLocks noGrp="1"/>
          </p:cNvSpPr>
          <p:nvPr>
            <p:ph idx="1"/>
          </p:nvPr>
        </p:nvSpPr>
        <p:spPr>
          <a:xfrm>
            <a:off x="1242260" y="1819556"/>
            <a:ext cx="7047345" cy="2948280"/>
          </a:xfrm>
        </p:spPr>
        <p:txBody>
          <a:bodyPr/>
          <a:lstStyle/>
          <a:p>
            <a:r>
              <a:rPr lang="en-US" dirty="0" smtClean="0"/>
              <a:t>Institutionalization</a:t>
            </a:r>
          </a:p>
          <a:p>
            <a:r>
              <a:rPr lang="en-US" dirty="0" smtClean="0"/>
              <a:t>Engaged departments</a:t>
            </a:r>
          </a:p>
          <a:p>
            <a:r>
              <a:rPr lang="en-US" dirty="0" smtClean="0"/>
              <a:t>Institutional leadership</a:t>
            </a:r>
          </a:p>
        </p:txBody>
      </p:sp>
    </p:spTree>
    <p:extLst>
      <p:ext uri="{BB962C8B-B14F-4D97-AF65-F5344CB8AC3E}">
        <p14:creationId xmlns:p14="http://schemas.microsoft.com/office/powerpoint/2010/main" val="1164434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template</a:t>
            </a:r>
            <a:endParaRPr lang="en-US" dirty="0"/>
          </a:p>
        </p:txBody>
      </p:sp>
      <p:sp>
        <p:nvSpPr>
          <p:cNvPr id="3" name="Content Placeholder 2"/>
          <p:cNvSpPr>
            <a:spLocks noGrp="1"/>
          </p:cNvSpPr>
          <p:nvPr>
            <p:ph idx="1"/>
          </p:nvPr>
        </p:nvSpPr>
        <p:spPr>
          <a:xfrm>
            <a:off x="1042143" y="1394953"/>
            <a:ext cx="8229600" cy="2948280"/>
          </a:xfrm>
        </p:spPr>
        <p:txBody>
          <a:bodyPr>
            <a:noAutofit/>
          </a:bodyPr>
          <a:lstStyle/>
          <a:p>
            <a:r>
              <a:rPr lang="en-US" sz="2800" dirty="0" smtClean="0"/>
              <a:t>Theoretical / conceptual frameworks</a:t>
            </a:r>
          </a:p>
          <a:p>
            <a:r>
              <a:rPr lang="en-US" sz="2800" dirty="0" smtClean="0"/>
              <a:t>Critical review of past research</a:t>
            </a:r>
          </a:p>
          <a:p>
            <a:r>
              <a:rPr lang="en-US" sz="2800" dirty="0" smtClean="0"/>
              <a:t>Measurement approaches and instruments</a:t>
            </a:r>
          </a:p>
          <a:p>
            <a:r>
              <a:rPr lang="en-US" sz="2800" dirty="0" smtClean="0"/>
              <a:t>Implications for practice</a:t>
            </a:r>
          </a:p>
          <a:p>
            <a:r>
              <a:rPr lang="en-US" sz="2800" dirty="0" smtClean="0"/>
              <a:t>Future research agenda</a:t>
            </a:r>
          </a:p>
          <a:p>
            <a:r>
              <a:rPr lang="en-US" sz="2800" dirty="0" smtClean="0"/>
              <a:t>Recommended reading</a:t>
            </a:r>
          </a:p>
          <a:p>
            <a:pPr marL="0" indent="0">
              <a:buNone/>
            </a:pPr>
            <a:r>
              <a:rPr lang="en-US" sz="2800" dirty="0" smtClean="0"/>
              <a:t>		</a:t>
            </a:r>
            <a:r>
              <a:rPr lang="en-US" sz="2800" i="1" dirty="0" smtClean="0"/>
              <a:t>Lets do some of this same thinking together ….</a:t>
            </a:r>
            <a:endParaRPr lang="en-US" sz="2800" i="1" dirty="0"/>
          </a:p>
        </p:txBody>
      </p:sp>
    </p:spTree>
    <p:extLst>
      <p:ext uri="{BB962C8B-B14F-4D97-AF65-F5344CB8AC3E}">
        <p14:creationId xmlns:p14="http://schemas.microsoft.com/office/powerpoint/2010/main" val="3719741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review of research to date: INSTITUTIONS</a:t>
            </a:r>
            <a:endParaRPr lang="en-US" dirty="0"/>
          </a:p>
        </p:txBody>
      </p:sp>
      <p:sp>
        <p:nvSpPr>
          <p:cNvPr id="3" name="Content Placeholder 2"/>
          <p:cNvSpPr>
            <a:spLocks noGrp="1"/>
          </p:cNvSpPr>
          <p:nvPr>
            <p:ph idx="1"/>
          </p:nvPr>
        </p:nvSpPr>
        <p:spPr>
          <a:xfrm>
            <a:off x="457200" y="1600200"/>
            <a:ext cx="8686800" cy="4082463"/>
          </a:xfrm>
        </p:spPr>
        <p:txBody>
          <a:bodyPr>
            <a:normAutofit fontScale="70000" lnSpcReduction="20000"/>
          </a:bodyPr>
          <a:lstStyle/>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dirty="0" smtClean="0">
                <a:solidFill>
                  <a:srgbClr val="7D110C"/>
                </a:solidFill>
              </a:rPr>
              <a:t>	</a:t>
            </a:r>
            <a:r>
              <a:rPr lang="en-US" sz="7000" dirty="0" smtClean="0">
                <a:solidFill>
                  <a:srgbClr val="7D110C"/>
                </a:solidFill>
              </a:rPr>
              <a:t>  (+)						 (</a:t>
            </a:r>
            <a:r>
              <a:rPr lang="en-US" sz="7000" dirty="0" err="1" smtClean="0">
                <a:solidFill>
                  <a:srgbClr val="7D110C"/>
                </a:solidFill>
              </a:rPr>
              <a:t>Δ</a:t>
            </a:r>
            <a:r>
              <a:rPr lang="en-US" sz="7000" dirty="0" smtClean="0">
                <a:solidFill>
                  <a:srgbClr val="7D110C"/>
                </a:solidFill>
              </a:rPr>
              <a:t>)</a:t>
            </a:r>
          </a:p>
          <a:p>
            <a:pPr marL="0" indent="0">
              <a:buNone/>
            </a:pPr>
            <a:endParaRPr lang="en-US" dirty="0"/>
          </a:p>
          <a:p>
            <a:pPr marL="0" indent="0">
              <a:buNone/>
            </a:pPr>
            <a:r>
              <a:rPr lang="en-US" dirty="0" smtClean="0"/>
              <a:t>						</a:t>
            </a:r>
          </a:p>
          <a:p>
            <a:pPr marL="0" indent="0">
              <a:buNone/>
            </a:pPr>
            <a:endParaRPr lang="en-US" dirty="0" smtClean="0"/>
          </a:p>
          <a:p>
            <a:pPr marL="0" indent="0">
              <a:buNone/>
            </a:pPr>
            <a:r>
              <a:rPr lang="en-US" dirty="0"/>
              <a:t>	</a:t>
            </a:r>
            <a:r>
              <a:rPr lang="en-US" dirty="0" smtClean="0"/>
              <a:t>					</a:t>
            </a:r>
          </a:p>
          <a:p>
            <a:pPr marL="0" indent="0">
              <a:buNone/>
            </a:pPr>
            <a:r>
              <a:rPr lang="en-US" dirty="0"/>
              <a:t>	</a:t>
            </a:r>
            <a:r>
              <a:rPr lang="en-US" dirty="0" smtClean="0"/>
              <a:t>					</a:t>
            </a:r>
            <a:r>
              <a:rPr lang="en-US" sz="5100" dirty="0" smtClean="0"/>
              <a:t>Participants?</a:t>
            </a:r>
          </a:p>
          <a:p>
            <a:pPr marL="0" indent="0">
              <a:buNone/>
            </a:pPr>
            <a:r>
              <a:rPr lang="en-US" sz="5100" dirty="0" smtClean="0"/>
              <a:t>							Authors?</a:t>
            </a:r>
            <a:endParaRPr lang="en-US" sz="5100" dirty="0"/>
          </a:p>
        </p:txBody>
      </p:sp>
    </p:spTree>
    <p:extLst>
      <p:ext uri="{BB962C8B-B14F-4D97-AF65-F5344CB8AC3E}">
        <p14:creationId xmlns:p14="http://schemas.microsoft.com/office/powerpoint/2010/main" val="1058378858"/>
      </p:ext>
    </p:extLst>
  </p:cSld>
  <p:clrMapOvr>
    <a:masterClrMapping/>
  </p:clrMapOvr>
</p:sld>
</file>

<file path=ppt/theme/theme1.xml><?xml version="1.0" encoding="utf-8"?>
<a:theme xmlns:a="http://schemas.openxmlformats.org/drawingml/2006/main" name="Default Theme">
  <a:themeElements>
    <a:clrScheme name="Center for Service and Learning">
      <a:dk1>
        <a:srgbClr val="000000"/>
      </a:dk1>
      <a:lt1>
        <a:srgbClr val="FFFFFF"/>
      </a:lt1>
      <a:dk2>
        <a:srgbClr val="007CBB"/>
      </a:dk2>
      <a:lt2>
        <a:srgbClr val="FFFFFF"/>
      </a:lt2>
      <a:accent1>
        <a:srgbClr val="7D110C"/>
      </a:accent1>
      <a:accent2>
        <a:srgbClr val="AF906A"/>
      </a:accent2>
      <a:accent3>
        <a:srgbClr val="000000"/>
      </a:accent3>
      <a:accent4>
        <a:srgbClr val="6E6E6E"/>
      </a:accent4>
      <a:accent5>
        <a:srgbClr val="4C9D2F"/>
      </a:accent5>
      <a:accent6>
        <a:srgbClr val="007CBB"/>
      </a:accent6>
      <a:hlink>
        <a:srgbClr val="FF0000"/>
      </a:hlink>
      <a:folHlink>
        <a:srgbClr val="FF000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TotalTime>
  <Words>1721</Words>
  <Application>Microsoft Macintosh PowerPoint</Application>
  <PresentationFormat>On-screen Show (4:3)</PresentationFormat>
  <Paragraphs>295</Paragraphs>
  <Slides>40</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43" baseType="lpstr">
      <vt:lpstr>Default Theme</vt:lpstr>
      <vt:lpstr>Chart</vt:lpstr>
      <vt:lpstr>Microsoft Excel Chart</vt:lpstr>
      <vt:lpstr> </vt:lpstr>
      <vt:lpstr>IUPUI Series on Service Learning Research</vt:lpstr>
      <vt:lpstr>PowerPoint Presentation</vt:lpstr>
      <vt:lpstr>Focusing on theory</vt:lpstr>
      <vt:lpstr>Focusing on theory</vt:lpstr>
      <vt:lpstr>Research on Service Learning:  Conceptual Frameworks and Assessment</vt:lpstr>
      <vt:lpstr>Section: INSTITUTIONS</vt:lpstr>
      <vt:lpstr>Chapter template</vt:lpstr>
      <vt:lpstr>Critical review of research to date: INSTITUTIONS</vt:lpstr>
      <vt:lpstr>    The Engaged Department:  Research, Theory, and Transformation of the Academic Unit  Kevin Kecskes Associate Professor Hatfield School of Government Portland State University IARSLCE, Baltimore, MD September 24, 2012</vt:lpstr>
      <vt:lpstr>    &gt; PSU’s Integrated Approach </vt:lpstr>
      <vt:lpstr>PSU Developmental Model:  Faculty Development Approaches </vt:lpstr>
      <vt:lpstr>Capturing Stories from the Field</vt:lpstr>
      <vt:lpstr>Department Specific Components  </vt:lpstr>
      <vt:lpstr>Department Specific Components  </vt:lpstr>
      <vt:lpstr>Testing the Utility and Validity of the Conceptual Framework – Display of Analysis</vt:lpstr>
      <vt:lpstr>Select Findings – Summary Histograms</vt:lpstr>
      <vt:lpstr>Departmental Engagement Resources Available from PSU on the Web</vt:lpstr>
      <vt:lpstr>Three Connected Theoretical Frameworks</vt:lpstr>
      <vt:lpstr>PowerPoint Presentation</vt:lpstr>
      <vt:lpstr>Individualist Worldview</vt:lpstr>
      <vt:lpstr>Individualist Worldview in  Community-University Partnerships</vt:lpstr>
      <vt:lpstr>Egalitarian Worldview</vt:lpstr>
      <vt:lpstr>Egalitarian Worldview</vt:lpstr>
      <vt:lpstr>Egalitarian Worldview in  Community-University Partnerships</vt:lpstr>
      <vt:lpstr>Fatalist Worldview</vt:lpstr>
      <vt:lpstr>Fatalist Worldview in  Community-University Partnerships</vt:lpstr>
      <vt:lpstr>Hierarchist Worldview</vt:lpstr>
      <vt:lpstr>Hierarchist Worldview in  Community-University Partnerships</vt:lpstr>
      <vt:lpstr>PowerPoint Presentation</vt:lpstr>
      <vt:lpstr>PowerPoint Presentation</vt:lpstr>
      <vt:lpstr>Now What?</vt:lpstr>
      <vt:lpstr>Institutional Leadership L. Sandmann &amp; W. Plater </vt:lpstr>
      <vt:lpstr>PowerPoint Presentation</vt:lpstr>
      <vt:lpstr>PowerPoint Presentation</vt:lpstr>
      <vt:lpstr>Range of Theories</vt:lpstr>
      <vt:lpstr>PowerPoint Presentation</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 Brian Smith</dc:creator>
  <cp:lastModifiedBy>Patti Clayton</cp:lastModifiedBy>
  <cp:revision>32</cp:revision>
  <cp:lastPrinted>2012-09-20T19:45:21Z</cp:lastPrinted>
  <dcterms:created xsi:type="dcterms:W3CDTF">2012-08-26T22:57:48Z</dcterms:created>
  <dcterms:modified xsi:type="dcterms:W3CDTF">2012-10-01T19:10:06Z</dcterms:modified>
</cp:coreProperties>
</file>